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3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1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52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54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1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1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8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54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2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8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2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83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8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356CDD-31E0-4D5F-8D48-063AE5EBAA2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63641E-248B-4200-B948-C1D6DF905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8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A9AC-68A6-4EE7-A5AA-4D39A2CA7E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Fundraising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2BED7-A0D6-48FF-9146-5C6C4B04D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15</a:t>
            </a:r>
            <a:r>
              <a:rPr lang="en-US" baseline="30000" dirty="0"/>
              <a:t>th</a:t>
            </a:r>
            <a:r>
              <a:rPr lang="en-US" dirty="0"/>
              <a:t> District PTA</a:t>
            </a:r>
          </a:p>
          <a:p>
            <a:endParaRPr lang="en-US" dirty="0"/>
          </a:p>
        </p:txBody>
      </p:sp>
      <p:pic>
        <p:nvPicPr>
          <p:cNvPr id="6146" name="Picture 2" descr="Image result for 15th district pta">
            <a:extLst>
              <a:ext uri="{FF2B5EF4-FFF2-40B4-BE49-F238E27FC236}">
                <a16:creationId xmlns:a16="http://schemas.microsoft.com/office/drawing/2014/main" id="{4BF36DA7-799C-44DA-A2FA-F757BAB6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9" y="4075110"/>
            <a:ext cx="1255711" cy="12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8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834390A-9B9A-4576-A80B-74A0D881D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93" y="2730500"/>
            <a:ext cx="6907213" cy="320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F3433-0810-4EA9-B07E-3AFFD585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pic>
        <p:nvPicPr>
          <p:cNvPr id="5" name="Picture 2" descr="Image result for 15th district pta">
            <a:extLst>
              <a:ext uri="{FF2B5EF4-FFF2-40B4-BE49-F238E27FC236}">
                <a16:creationId xmlns:a16="http://schemas.microsoft.com/office/drawing/2014/main" id="{17219386-8CAD-42C6-8F87-53FE0D25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7785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4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3A4C64-2844-4A17-A725-47FE7308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JCPS consider a fundraiser?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24BCB-8B2B-46FF-8DBD-D1149E2ED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17099" cy="34915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Catalogue sales – any type of order form process where you take an order and then later deliver the products</a:t>
            </a:r>
          </a:p>
          <a:p>
            <a:pPr lvl="1"/>
            <a:r>
              <a:rPr lang="en-US" dirty="0"/>
              <a:t>This includes peelers, coupon books, and standard catalogue book sales.</a:t>
            </a:r>
          </a:p>
          <a:p>
            <a:r>
              <a:rPr lang="en-US" dirty="0"/>
              <a:t>Any-A-Thon –Walk-a-thon, read-a-thon, run-a-thon, or dance-a-thon</a:t>
            </a:r>
          </a:p>
          <a:p>
            <a:pPr lvl="1"/>
            <a:r>
              <a:rPr lang="en-US" dirty="0"/>
              <a:t>JCPS doesn’t consider it a fundraiser if it is after hours – but Redbook does – so you have to get approval.</a:t>
            </a:r>
          </a:p>
          <a:p>
            <a:r>
              <a:rPr lang="en-US" dirty="0"/>
              <a:t>Festivals – where all grades are taking part in them.</a:t>
            </a:r>
          </a:p>
          <a:p>
            <a:pPr lvl="1"/>
            <a:r>
              <a:rPr lang="en-US" dirty="0"/>
              <a:t>This includes any that take place on the week nights or weekends where you expect all grades are going to participate.</a:t>
            </a:r>
          </a:p>
          <a:p>
            <a:r>
              <a:rPr lang="en-US" dirty="0"/>
              <a:t>Candy sells – if all students are allowed to sell them.</a:t>
            </a:r>
          </a:p>
          <a:p>
            <a:r>
              <a:rPr lang="en-US" dirty="0"/>
              <a:t>Dances – If the entire school is invited.</a:t>
            </a:r>
          </a:p>
          <a:p>
            <a:r>
              <a:rPr lang="en-US" dirty="0"/>
              <a:t>Santa Shops – if the entire school is able to purchase and you are selling items and will make a profit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2" descr="Image result for 15th district pta">
            <a:extLst>
              <a:ext uri="{FF2B5EF4-FFF2-40B4-BE49-F238E27FC236}">
                <a16:creationId xmlns:a16="http://schemas.microsoft.com/office/drawing/2014/main" id="{132FAC2F-5AB9-466A-A981-4414493A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7785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3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3246-2654-47BA-B3FB-C8693ADD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JCPS not consider a fundraiser?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05EC-584B-4B77-BDE5-D974CCAE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 Nights  </a:t>
            </a:r>
          </a:p>
          <a:p>
            <a:pPr lvl="1"/>
            <a:r>
              <a:rPr lang="en-US" dirty="0"/>
              <a:t>Art night, spaghetti night, car wash, or concessions</a:t>
            </a:r>
          </a:p>
          <a:p>
            <a:r>
              <a:rPr lang="en-US" dirty="0"/>
              <a:t>Spirit Wear</a:t>
            </a:r>
          </a:p>
          <a:p>
            <a:r>
              <a:rPr lang="en-US" dirty="0"/>
              <a:t>Concessions at games, events, and family nights.</a:t>
            </a:r>
          </a:p>
          <a:p>
            <a:r>
              <a:rPr lang="en-US" dirty="0"/>
              <a:t>Dances – if it is just certain grade levels</a:t>
            </a:r>
          </a:p>
          <a:p>
            <a:r>
              <a:rPr lang="en-US" dirty="0"/>
              <a:t>Santa Shops – if you are not making a profit – and selling everything at cost.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15th district pta">
            <a:extLst>
              <a:ext uri="{FF2B5EF4-FFF2-40B4-BE49-F238E27FC236}">
                <a16:creationId xmlns:a16="http://schemas.microsoft.com/office/drawing/2014/main" id="{E28EED7A-51AB-460B-80C6-0FE6361BC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7785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6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577E-E786-4BCC-88B3-3C618168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it matter what </a:t>
            </a:r>
            <a:br>
              <a:rPr lang="en-US" dirty="0"/>
            </a:br>
            <a:r>
              <a:rPr lang="en-US" dirty="0"/>
              <a:t>JCPS considers a fundraiser?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015B-7178-4AAE-B5D4-66BC0403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school-wide fundraiser must be approved by JCPS Board of Education.  It is recommended that you only do one school-wide fundraiser.  </a:t>
            </a:r>
          </a:p>
          <a:p>
            <a:pPr lvl="1"/>
            <a:r>
              <a:rPr lang="en-US" dirty="0"/>
              <a:t>Since this year –festivals are considered school wide fundraiser – the district is OK with only having one catalogue sale and one festival – therefore having in their eyes two school-wide fundraisers.</a:t>
            </a:r>
          </a:p>
          <a:p>
            <a:r>
              <a:rPr lang="en-US" dirty="0"/>
              <a:t>If you do not get approval – then you can not do a school-wide fundraiser.  </a:t>
            </a:r>
          </a:p>
          <a:p>
            <a:pPr lvl="1"/>
            <a:r>
              <a:rPr lang="en-US" dirty="0"/>
              <a:t>If not approved – then you can do a fundraiser and only have certain grades participate.  For example – a fundraiser with only 3</a:t>
            </a:r>
            <a:r>
              <a:rPr lang="en-US" baseline="30000" dirty="0"/>
              <a:t>rd</a:t>
            </a:r>
            <a:r>
              <a:rPr lang="en-US" dirty="0"/>
              <a:t> -5</a:t>
            </a:r>
            <a:r>
              <a:rPr lang="en-US" baseline="30000" dirty="0"/>
              <a:t>th</a:t>
            </a:r>
            <a:r>
              <a:rPr lang="en-US" dirty="0"/>
              <a:t> graders could be done in an elementary school.</a:t>
            </a:r>
          </a:p>
        </p:txBody>
      </p:sp>
      <p:pic>
        <p:nvPicPr>
          <p:cNvPr id="4" name="Picture 2" descr="Image result for 15th district pta">
            <a:extLst>
              <a:ext uri="{FF2B5EF4-FFF2-40B4-BE49-F238E27FC236}">
                <a16:creationId xmlns:a16="http://schemas.microsoft.com/office/drawing/2014/main" id="{639F901D-923E-4FF5-9E26-43F1829A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7785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5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1955-B8B8-4F22-896F-FD2029C6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hard is it to get approved?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7B2439-EA9C-4C11-8908-9FA23B7A7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2" y="3454400"/>
            <a:ext cx="9601196" cy="2552700"/>
          </a:xfrm>
        </p:spPr>
        <p:txBody>
          <a:bodyPr>
            <a:normAutofit/>
          </a:bodyPr>
          <a:lstStyle/>
          <a:p>
            <a:r>
              <a:rPr lang="en-US" dirty="0"/>
              <a:t>EASY!!!!!</a:t>
            </a:r>
          </a:p>
          <a:p>
            <a:r>
              <a:rPr lang="en-US" dirty="0"/>
              <a:t>BUT – YOU HAVE TO GIVE THEM THE INFO!!!!</a:t>
            </a:r>
          </a:p>
          <a:p>
            <a:r>
              <a:rPr lang="en-US" dirty="0"/>
              <a:t>The Assistant Superintendents have asked for the forms to be sent to their office by May 10</a:t>
            </a:r>
            <a:r>
              <a:rPr lang="en-US" baseline="30000" dirty="0"/>
              <a:t>th</a:t>
            </a:r>
            <a:r>
              <a:rPr lang="en-US" dirty="0"/>
              <a:t>.  Therefore – get your info to you principal and bookkeeper by May 6</a:t>
            </a:r>
            <a:r>
              <a:rPr lang="en-US" baseline="30000" dirty="0"/>
              <a:t>th </a:t>
            </a:r>
          </a:p>
          <a:p>
            <a:endParaRPr lang="en-US" dirty="0"/>
          </a:p>
        </p:txBody>
      </p:sp>
      <p:pic>
        <p:nvPicPr>
          <p:cNvPr id="4102" name="Picture 6" descr="Related image">
            <a:extLst>
              <a:ext uri="{FF2B5EF4-FFF2-40B4-BE49-F238E27FC236}">
                <a16:creationId xmlns:a16="http://schemas.microsoft.com/office/drawing/2014/main" id="{D304635C-1E5A-47CE-A396-9F49B6BB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04" y="2285999"/>
            <a:ext cx="4337050" cy="16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58B7AD7-C0C6-4DDD-813C-F8B695087BD3}"/>
              </a:ext>
            </a:extLst>
          </p:cNvPr>
          <p:cNvSpPr/>
          <p:nvPr/>
        </p:nvSpPr>
        <p:spPr>
          <a:xfrm>
            <a:off x="3416300" y="5207000"/>
            <a:ext cx="1143000" cy="533400"/>
          </a:xfrm>
          <a:prstGeom prst="ellipse">
            <a:avLst/>
          </a:prstGeom>
          <a:noFill/>
          <a:ln w="38100">
            <a:solidFill>
              <a:srgbClr val="C9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Image result for 15th district pta">
            <a:extLst>
              <a:ext uri="{FF2B5EF4-FFF2-40B4-BE49-F238E27FC236}">
                <a16:creationId xmlns:a16="http://schemas.microsoft.com/office/drawing/2014/main" id="{41D13904-49C8-49CB-960C-E923729B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7785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1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140C-78D9-4784-BEA1-8F9C18A9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you are required to provide to </a:t>
            </a:r>
            <a:br>
              <a:rPr lang="en-US" dirty="0"/>
            </a:br>
            <a:r>
              <a:rPr lang="en-US" dirty="0"/>
              <a:t>JCPS  District: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6ACBC-2858-4862-9BC5-492F123CD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Here is what you need to provide your school bookkeeper and principal.</a:t>
            </a:r>
          </a:p>
          <a:p>
            <a:pPr lvl="1"/>
            <a:r>
              <a:rPr lang="en-US" dirty="0"/>
              <a:t>Name of Fundraiser (examples - Fall Festival, Bumblebee, World Finest Chocolates)</a:t>
            </a:r>
          </a:p>
          <a:p>
            <a:pPr lvl="1"/>
            <a:r>
              <a:rPr lang="en-US" dirty="0"/>
              <a:t>Who Benefits (Your School Name)</a:t>
            </a:r>
          </a:p>
          <a:p>
            <a:pPr lvl="1"/>
            <a:r>
              <a:rPr lang="en-US" dirty="0"/>
              <a:t>Date – (do not need actual dates – fall, winter, spring, all work for this question)</a:t>
            </a:r>
          </a:p>
          <a:p>
            <a:pPr lvl="1"/>
            <a:r>
              <a:rPr lang="en-US" dirty="0"/>
              <a:t>Purpose – (PTA to administer programs)</a:t>
            </a:r>
          </a:p>
          <a:p>
            <a:pPr lvl="1"/>
            <a:r>
              <a:rPr lang="en-US" dirty="0"/>
              <a:t>Amount Goal – (This is your goal only – $10,000 – you are not locked into this number – it is just a goal)</a:t>
            </a:r>
          </a:p>
          <a:p>
            <a:pPr lvl="1"/>
            <a:r>
              <a:rPr lang="en-US" dirty="0"/>
              <a:t>Sponsoring Agent – (Your PTA/PTSA Name)</a:t>
            </a:r>
          </a:p>
          <a:p>
            <a:endParaRPr lang="en-US" dirty="0"/>
          </a:p>
        </p:txBody>
      </p:sp>
      <p:pic>
        <p:nvPicPr>
          <p:cNvPr id="6" name="Picture 2" descr="Image result for 15th district pta">
            <a:extLst>
              <a:ext uri="{FF2B5EF4-FFF2-40B4-BE49-F238E27FC236}">
                <a16:creationId xmlns:a16="http://schemas.microsoft.com/office/drawing/2014/main" id="{79DF8862-9C22-40CD-A5D5-A0B07714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7785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0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1E29-A1C8-4865-87ED-706885B2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are required to do for Redbook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59EF-05F9-476C-BA9F-CFDA5D03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Redbook requires that you fill out another form to keep with your records.  It is not required to be filled out until right before your actual fundraiser – therefore it is more detailed. </a:t>
            </a:r>
          </a:p>
          <a:p>
            <a:r>
              <a:rPr lang="en-US" dirty="0"/>
              <a:t>It should be kept with your records in case you are audited.</a:t>
            </a:r>
          </a:p>
          <a:p>
            <a:r>
              <a:rPr lang="en-US" dirty="0"/>
              <a:t>It can be found at - http://kypta.org/forptaleaders/redbook/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E056FAA1-89B3-4223-9775-FDDA1D08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10" y="4787901"/>
            <a:ext cx="4899378" cy="14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15th district pta">
            <a:extLst>
              <a:ext uri="{FF2B5EF4-FFF2-40B4-BE49-F238E27FC236}">
                <a16:creationId xmlns:a16="http://schemas.microsoft.com/office/drawing/2014/main" id="{219762A2-F024-452B-9771-E62E6D41D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7785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9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8D0D-41E4-41CE-8A79-84D7D977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Fundraising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2D69D-54E6-4093-A13A-09A54336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Interview your vendors and pick the best one for your group.</a:t>
            </a:r>
          </a:p>
          <a:p>
            <a:r>
              <a:rPr lang="en-US" dirty="0"/>
              <a:t>Always get contracts in writing.  That is your protections.</a:t>
            </a:r>
          </a:p>
          <a:p>
            <a:r>
              <a:rPr lang="en-US" dirty="0"/>
              <a:t>President needs to sign all contracts with board approval.</a:t>
            </a:r>
          </a:p>
          <a:p>
            <a:r>
              <a:rPr lang="en-US" dirty="0"/>
              <a:t>Always keep notes of your conversations with vendor and it is best to follow-up with an e-mail detailing what was agreed upon or discussed.</a:t>
            </a:r>
          </a:p>
          <a:p>
            <a:r>
              <a:rPr lang="en-US" dirty="0"/>
              <a:t>Remember to put all your notes in your binder – so the next person will have notes on how the fundraiser went – and what was good and bad.</a:t>
            </a:r>
          </a:p>
        </p:txBody>
      </p:sp>
      <p:pic>
        <p:nvPicPr>
          <p:cNvPr id="4" name="Picture 2" descr="Image result for 15th district pta">
            <a:extLst>
              <a:ext uri="{FF2B5EF4-FFF2-40B4-BE49-F238E27FC236}">
                <a16:creationId xmlns:a16="http://schemas.microsoft.com/office/drawing/2014/main" id="{E7BC7E2A-4BF8-4C61-8FCE-9569E8689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7785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5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15th district pta">
            <a:extLst>
              <a:ext uri="{FF2B5EF4-FFF2-40B4-BE49-F238E27FC236}">
                <a16:creationId xmlns:a16="http://schemas.microsoft.com/office/drawing/2014/main" id="{AB272251-1FBB-4785-87F3-F4AFF468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7785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969E9-8869-496F-92D2-F8B8F2AA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Paperwork!!!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8BBA-8165-4177-974D-5B1C22402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Protect yourself and your PTA.</a:t>
            </a:r>
          </a:p>
          <a:p>
            <a:r>
              <a:rPr lang="en-US" dirty="0"/>
              <a:t>Have two people open mail and </a:t>
            </a:r>
            <a:r>
              <a:rPr lang="en-US" b="1" u="sng" dirty="0"/>
              <a:t>document</a:t>
            </a:r>
            <a:r>
              <a:rPr lang="en-US" dirty="0"/>
              <a:t> what money and forms are turned in.</a:t>
            </a:r>
          </a:p>
          <a:p>
            <a:r>
              <a:rPr lang="en-US" dirty="0"/>
              <a:t>Make copies of all order forms and checks that come with them.</a:t>
            </a:r>
          </a:p>
          <a:p>
            <a:r>
              <a:rPr lang="en-US" dirty="0"/>
              <a:t>Use the PTA Funds Received From to receive money.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paperwork meme">
            <a:extLst>
              <a:ext uri="{FF2B5EF4-FFF2-40B4-BE49-F238E27FC236}">
                <a16:creationId xmlns:a16="http://schemas.microsoft.com/office/drawing/2014/main" id="{AC8CD80E-27FB-45F7-B55F-C08755BB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17" y="4394200"/>
            <a:ext cx="3116583" cy="19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29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30091</TotalTime>
  <Words>699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Fundraising 101</vt:lpstr>
      <vt:lpstr>What does JCPS consider a fundraiser?</vt:lpstr>
      <vt:lpstr>What does JCPS not consider a fundraiser?</vt:lpstr>
      <vt:lpstr>Why does it matter what  JCPS considers a fundraiser? </vt:lpstr>
      <vt:lpstr>How hard is it to get approved? </vt:lpstr>
      <vt:lpstr>What you are required to provide to  JCPS  District:</vt:lpstr>
      <vt:lpstr>What you are required to do for Redbook</vt:lpstr>
      <vt:lpstr>Some Basic Fundraising Tips</vt:lpstr>
      <vt:lpstr>Paperwork!!!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 101</dc:title>
  <dc:creator>Autumn Neagle</dc:creator>
  <cp:lastModifiedBy>Autumn Neagle</cp:lastModifiedBy>
  <cp:revision>14</cp:revision>
  <cp:lastPrinted>2019-03-11T15:32:02Z</cp:lastPrinted>
  <dcterms:created xsi:type="dcterms:W3CDTF">2019-03-06T21:24:38Z</dcterms:created>
  <dcterms:modified xsi:type="dcterms:W3CDTF">2019-04-30T19:11:42Z</dcterms:modified>
</cp:coreProperties>
</file>