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3" roundtripDataSignature="AMtx7miQ5l6zP9tbnNNpWOnl8XpqkU50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3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3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3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 name="Google Shape;20;p3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1" name="Google Shape;21;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3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3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3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3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3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3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3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15thdistrictpta.org/membership/forms-paperwork/"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kentuckypta@bellsouth.ne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kypta.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file990.org" TargetMode="External"/><Relationship Id="rId4" Type="http://schemas.openxmlformats.org/officeDocument/2006/relationships/hyperlink" Target="http://www.kypta.org" TargetMode="External"/><Relationship Id="rId5"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irs.gov/pup/irs-pdf/i990ez.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kypta.org" TargetMode="Externa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15th District PTA</a:t>
            </a:r>
            <a:endParaRPr/>
          </a:p>
          <a:p>
            <a:pPr indent="0" lvl="0" marL="0" rtl="0" algn="ctr">
              <a:lnSpc>
                <a:spcPct val="100000"/>
              </a:lnSpc>
              <a:spcBef>
                <a:spcPts val="0"/>
              </a:spcBef>
              <a:spcAft>
                <a:spcPts val="0"/>
              </a:spcAft>
              <a:buSzPts val="5200"/>
              <a:buNone/>
            </a:pPr>
            <a:r>
              <a:rPr lang="en"/>
              <a:t>Treasurer Training</a:t>
            </a:r>
            <a:endParaRPr/>
          </a:p>
        </p:txBody>
      </p:sp>
      <p:pic>
        <p:nvPicPr>
          <p:cNvPr id="55" name="Google Shape;55;p1"/>
          <p:cNvPicPr preferRelativeResize="0"/>
          <p:nvPr/>
        </p:nvPicPr>
        <p:blipFill rotWithShape="1">
          <a:blip r:embed="rId3">
            <a:alphaModFix/>
          </a:blip>
          <a:srcRect b="0" l="0" r="0" t="0"/>
          <a:stretch/>
        </p:blipFill>
        <p:spPr>
          <a:xfrm>
            <a:off x="6687900" y="3602650"/>
            <a:ext cx="2144400" cy="1206225"/>
          </a:xfrm>
          <a:prstGeom prst="rect">
            <a:avLst/>
          </a:prstGeom>
          <a:noFill/>
          <a:ln>
            <a:noFill/>
          </a:ln>
        </p:spPr>
      </p:pic>
      <p:pic>
        <p:nvPicPr>
          <p:cNvPr id="56" name="Google Shape;56;p1"/>
          <p:cNvPicPr preferRelativeResize="0"/>
          <p:nvPr/>
        </p:nvPicPr>
        <p:blipFill>
          <a:blip r:embed="rId4">
            <a:alphaModFix/>
          </a:blip>
          <a:stretch>
            <a:fillRect/>
          </a:stretch>
        </p:blipFill>
        <p:spPr>
          <a:xfrm>
            <a:off x="311700" y="3366250"/>
            <a:ext cx="1860900" cy="1564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16" name="Shape 116"/>
        <p:cNvGrpSpPr/>
        <p:nvPr/>
      </p:nvGrpSpPr>
      <p:grpSpPr>
        <a:xfrm>
          <a:off x="0" y="0"/>
          <a:ext cx="0" cy="0"/>
          <a:chOff x="0" y="0"/>
          <a:chExt cx="0" cy="0"/>
        </a:xfrm>
      </p:grpSpPr>
      <p:pic>
        <p:nvPicPr>
          <p:cNvPr id="117" name="Google Shape;117;p10"/>
          <p:cNvPicPr preferRelativeResize="0"/>
          <p:nvPr/>
        </p:nvPicPr>
        <p:blipFill rotWithShape="1">
          <a:blip r:embed="rId3">
            <a:alphaModFix/>
          </a:blip>
          <a:srcRect b="0" l="0" r="0" t="0"/>
          <a:stretch/>
        </p:blipFill>
        <p:spPr>
          <a:xfrm>
            <a:off x="1997075" y="0"/>
            <a:ext cx="5149850" cy="5143500"/>
          </a:xfrm>
          <a:prstGeom prst="rect">
            <a:avLst/>
          </a:prstGeom>
          <a:noFill/>
          <a:ln>
            <a:noFill/>
          </a:ln>
        </p:spPr>
      </p:pic>
      <p:sp>
        <p:nvSpPr>
          <p:cNvPr id="118" name="Google Shape;118;p10"/>
          <p:cNvSpPr/>
          <p:nvPr/>
        </p:nvSpPr>
        <p:spPr>
          <a:xfrm>
            <a:off x="6685464" y="1716070"/>
            <a:ext cx="2146809" cy="1711359"/>
          </a:xfrm>
          <a:prstGeom prst="star7">
            <a:avLst>
              <a:gd fmla="val 34601" name="adj"/>
              <a:gd fmla="val 102572" name="hf"/>
              <a:gd fmla="val 105210" name="vf"/>
            </a:avLst>
          </a:prstGeom>
          <a:solidFill>
            <a:srgbClr val="FF0000"/>
          </a:solidFill>
          <a:ln cap="flat" cmpd="sng" w="38100">
            <a:solidFill>
              <a:srgbClr val="006E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Budget Spreadsheet in the KY PTA Toolkit!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22" name="Shape 122"/>
        <p:cNvGrpSpPr/>
        <p:nvPr/>
      </p:nvGrpSpPr>
      <p:grpSpPr>
        <a:xfrm>
          <a:off x="0" y="0"/>
          <a:ext cx="0" cy="0"/>
          <a:chOff x="0" y="0"/>
          <a:chExt cx="0" cy="0"/>
        </a:xfrm>
      </p:grpSpPr>
      <p:pic>
        <p:nvPicPr>
          <p:cNvPr id="123" name="Google Shape;123;p11"/>
          <p:cNvPicPr preferRelativeResize="0"/>
          <p:nvPr/>
        </p:nvPicPr>
        <p:blipFill rotWithShape="1">
          <a:blip r:embed="rId3">
            <a:alphaModFix/>
          </a:blip>
          <a:srcRect b="0" l="0" r="0" t="0"/>
          <a:stretch/>
        </p:blipFill>
        <p:spPr>
          <a:xfrm>
            <a:off x="2095500" y="0"/>
            <a:ext cx="4953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27" name="Shape 127"/>
        <p:cNvGrpSpPr/>
        <p:nvPr/>
      </p:nvGrpSpPr>
      <p:grpSpPr>
        <a:xfrm>
          <a:off x="0" y="0"/>
          <a:ext cx="0" cy="0"/>
          <a:chOff x="0" y="0"/>
          <a:chExt cx="0" cy="0"/>
        </a:xfrm>
      </p:grpSpPr>
      <p:sp>
        <p:nvSpPr>
          <p:cNvPr id="128" name="Google Shape;128;p12"/>
          <p:cNvSpPr txBox="1"/>
          <p:nvPr>
            <p:ph type="title"/>
          </p:nvPr>
        </p:nvSpPr>
        <p:spPr>
          <a:xfrm>
            <a:off x="311700" y="161150"/>
            <a:ext cx="8520600" cy="604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1" lang="en"/>
              <a:t>PTA/PTSA Insurance</a:t>
            </a:r>
            <a:endParaRPr b="1" i="1"/>
          </a:p>
        </p:txBody>
      </p:sp>
      <p:sp>
        <p:nvSpPr>
          <p:cNvPr id="129" name="Google Shape;129;p12"/>
          <p:cNvSpPr txBox="1"/>
          <p:nvPr>
            <p:ph idx="1" type="body"/>
          </p:nvPr>
        </p:nvSpPr>
        <p:spPr>
          <a:xfrm>
            <a:off x="311700" y="765350"/>
            <a:ext cx="8520600" cy="41097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Clr>
                <a:srgbClr val="000000"/>
              </a:buClr>
              <a:buSzPts val="2500"/>
              <a:buChar char="●"/>
            </a:pPr>
            <a:r>
              <a:rPr b="1" lang="en" sz="2500">
                <a:solidFill>
                  <a:srgbClr val="000000"/>
                </a:solidFill>
              </a:rPr>
              <a:t>Association Insurance Management (AIM) </a:t>
            </a:r>
            <a:endParaRPr b="1" sz="2500">
              <a:solidFill>
                <a:srgbClr val="000000"/>
              </a:solidFill>
            </a:endParaRPr>
          </a:p>
          <a:p>
            <a:pPr indent="-387350" lvl="0" marL="457200" rtl="0" algn="l">
              <a:lnSpc>
                <a:spcPct val="115000"/>
              </a:lnSpc>
              <a:spcBef>
                <a:spcPts val="0"/>
              </a:spcBef>
              <a:spcAft>
                <a:spcPts val="0"/>
              </a:spcAft>
              <a:buClr>
                <a:srgbClr val="000000"/>
              </a:buClr>
              <a:buSzPts val="2500"/>
              <a:buChar char="●"/>
            </a:pPr>
            <a:r>
              <a:rPr b="1" lang="en" sz="2500">
                <a:solidFill>
                  <a:srgbClr val="000000"/>
                </a:solidFill>
              </a:rPr>
              <a:t>Policy cost is $320.00 for all local units </a:t>
            </a:r>
            <a:endParaRPr b="1" sz="2500">
              <a:solidFill>
                <a:srgbClr val="000000"/>
              </a:solidFill>
            </a:endParaRPr>
          </a:p>
          <a:p>
            <a:pPr indent="-387350" lvl="0" marL="457200" rtl="0" algn="l">
              <a:lnSpc>
                <a:spcPct val="115000"/>
              </a:lnSpc>
              <a:spcBef>
                <a:spcPts val="0"/>
              </a:spcBef>
              <a:spcAft>
                <a:spcPts val="0"/>
              </a:spcAft>
              <a:buClr>
                <a:srgbClr val="000000"/>
              </a:buClr>
              <a:buSzPts val="2500"/>
              <a:buChar char="●"/>
            </a:pPr>
            <a:r>
              <a:rPr b="1" lang="en" sz="2500">
                <a:solidFill>
                  <a:srgbClr val="000000"/>
                </a:solidFill>
              </a:rPr>
              <a:t>Coverage for Directors and Officers</a:t>
            </a:r>
            <a:endParaRPr b="1" sz="2500">
              <a:solidFill>
                <a:srgbClr val="000000"/>
              </a:solidFill>
            </a:endParaRPr>
          </a:p>
          <a:p>
            <a:pPr indent="-387350" lvl="0" marL="457200" rtl="0" algn="l">
              <a:lnSpc>
                <a:spcPct val="115000"/>
              </a:lnSpc>
              <a:spcBef>
                <a:spcPts val="0"/>
              </a:spcBef>
              <a:spcAft>
                <a:spcPts val="0"/>
              </a:spcAft>
              <a:buClr>
                <a:srgbClr val="000000"/>
              </a:buClr>
              <a:buSzPts val="2500"/>
              <a:buChar char="●"/>
            </a:pPr>
            <a:r>
              <a:rPr b="1" lang="en" sz="2500">
                <a:solidFill>
                  <a:srgbClr val="000000"/>
                </a:solidFill>
              </a:rPr>
              <a:t>Coverage for Liability</a:t>
            </a:r>
            <a:endParaRPr b="1" sz="2500">
              <a:solidFill>
                <a:srgbClr val="000000"/>
              </a:solidFill>
            </a:endParaRPr>
          </a:p>
          <a:p>
            <a:pPr indent="-387350" lvl="0" marL="457200" rtl="0" algn="l">
              <a:lnSpc>
                <a:spcPct val="115000"/>
              </a:lnSpc>
              <a:spcBef>
                <a:spcPts val="0"/>
              </a:spcBef>
              <a:spcAft>
                <a:spcPts val="0"/>
              </a:spcAft>
              <a:buClr>
                <a:srgbClr val="000000"/>
              </a:buClr>
              <a:buSzPts val="2500"/>
              <a:buChar char="●"/>
            </a:pPr>
            <a:r>
              <a:rPr b="1" lang="en" sz="2500">
                <a:solidFill>
                  <a:srgbClr val="000000"/>
                </a:solidFill>
              </a:rPr>
              <a:t>Make sure insurance is up to date </a:t>
            </a:r>
            <a:endParaRPr b="1" sz="2500">
              <a:solidFill>
                <a:srgbClr val="000000"/>
              </a:solidFill>
            </a:endParaRPr>
          </a:p>
          <a:p>
            <a:pPr indent="-387350" lvl="0" marL="457200" rtl="0" algn="l">
              <a:lnSpc>
                <a:spcPct val="115000"/>
              </a:lnSpc>
              <a:spcBef>
                <a:spcPts val="0"/>
              </a:spcBef>
              <a:spcAft>
                <a:spcPts val="0"/>
              </a:spcAft>
              <a:buClr>
                <a:srgbClr val="000000"/>
              </a:buClr>
              <a:buSzPts val="2500"/>
              <a:buChar char="●"/>
            </a:pPr>
            <a:r>
              <a:rPr b="1" lang="en" sz="2500">
                <a:solidFill>
                  <a:srgbClr val="000000"/>
                </a:solidFill>
              </a:rPr>
              <a:t>Mandatory for RedBook</a:t>
            </a:r>
            <a:endParaRPr b="1" sz="2500">
              <a:solidFill>
                <a:srgbClr val="000000"/>
              </a:solidFill>
            </a:endParaRPr>
          </a:p>
          <a:p>
            <a:pPr indent="-387350" lvl="0" marL="457200" rtl="0" algn="l">
              <a:lnSpc>
                <a:spcPct val="115000"/>
              </a:lnSpc>
              <a:spcBef>
                <a:spcPts val="0"/>
              </a:spcBef>
              <a:spcAft>
                <a:spcPts val="0"/>
              </a:spcAft>
              <a:buClr>
                <a:srgbClr val="000000"/>
              </a:buClr>
              <a:buSzPts val="2500"/>
              <a:buChar char="●"/>
            </a:pPr>
            <a:r>
              <a:rPr b="1" lang="en" sz="2500">
                <a:solidFill>
                  <a:srgbClr val="000000"/>
                </a:solidFill>
              </a:rPr>
              <a:t>Due September 1st</a:t>
            </a:r>
            <a:endParaRPr b="1" sz="2500">
              <a:solidFill>
                <a:srgbClr val="000000"/>
              </a:solidFill>
            </a:endParaRPr>
          </a:p>
        </p:txBody>
      </p:sp>
      <p:sp>
        <p:nvSpPr>
          <p:cNvPr id="130" name="Google Shape;130;p12"/>
          <p:cNvSpPr txBox="1"/>
          <p:nvPr/>
        </p:nvSpPr>
        <p:spPr>
          <a:xfrm>
            <a:off x="6983350" y="4727175"/>
            <a:ext cx="1020900" cy="14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 name="Google Shape;131;p12"/>
          <p:cNvPicPr preferRelativeResize="0"/>
          <p:nvPr/>
        </p:nvPicPr>
        <p:blipFill rotWithShape="1">
          <a:blip r:embed="rId3">
            <a:alphaModFix/>
          </a:blip>
          <a:srcRect b="0" l="0" r="0" t="0"/>
          <a:stretch/>
        </p:blipFill>
        <p:spPr>
          <a:xfrm>
            <a:off x="6737300" y="2632175"/>
            <a:ext cx="2095000" cy="2095000"/>
          </a:xfrm>
          <a:prstGeom prst="rect">
            <a:avLst/>
          </a:prstGeom>
          <a:noFill/>
          <a:ln>
            <a:noFill/>
          </a:ln>
        </p:spPr>
      </p:pic>
      <p:sp>
        <p:nvSpPr>
          <p:cNvPr id="132" name="Google Shape;132;p12"/>
          <p:cNvSpPr/>
          <p:nvPr/>
        </p:nvSpPr>
        <p:spPr>
          <a:xfrm>
            <a:off x="4288627" y="3253019"/>
            <a:ext cx="2022359" cy="1711359"/>
          </a:xfrm>
          <a:prstGeom prst="star7">
            <a:avLst>
              <a:gd fmla="val 34601" name="adj"/>
              <a:gd fmla="val 102572" name="hf"/>
              <a:gd fmla="val 105210" name="vf"/>
            </a:avLst>
          </a:prstGeom>
          <a:solidFill>
            <a:srgbClr val="FF0000"/>
          </a:solidFill>
          <a:ln cap="flat" cmpd="sng" w="38100">
            <a:solidFill>
              <a:srgbClr val="006E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Insurance Form in the KY PTA Toolkit!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36" name="Shape 136"/>
        <p:cNvGrpSpPr/>
        <p:nvPr/>
      </p:nvGrpSpPr>
      <p:grpSpPr>
        <a:xfrm>
          <a:off x="0" y="0"/>
          <a:ext cx="0" cy="0"/>
          <a:chOff x="0" y="0"/>
          <a:chExt cx="0" cy="0"/>
        </a:xfrm>
      </p:grpSpPr>
      <p:sp>
        <p:nvSpPr>
          <p:cNvPr id="137" name="Google Shape;137;p13"/>
          <p:cNvSpPr txBox="1"/>
          <p:nvPr>
            <p:ph type="title"/>
          </p:nvPr>
        </p:nvSpPr>
        <p:spPr>
          <a:xfrm>
            <a:off x="311700" y="188025"/>
            <a:ext cx="8520600" cy="59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3000"/>
              <a:t>Deposits</a:t>
            </a:r>
            <a:endParaRPr sz="3000"/>
          </a:p>
        </p:txBody>
      </p:sp>
      <p:sp>
        <p:nvSpPr>
          <p:cNvPr id="138" name="Google Shape;138;p13"/>
          <p:cNvSpPr txBox="1"/>
          <p:nvPr>
            <p:ph idx="1" type="body"/>
          </p:nvPr>
        </p:nvSpPr>
        <p:spPr>
          <a:xfrm>
            <a:off x="311700" y="859500"/>
            <a:ext cx="8520600" cy="40692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000000"/>
              </a:buClr>
              <a:buSzPts val="1600"/>
              <a:buChar char="●"/>
            </a:pPr>
            <a:r>
              <a:rPr b="1" lang="en" sz="1600">
                <a:solidFill>
                  <a:srgbClr val="000000"/>
                </a:solidFill>
              </a:rPr>
              <a:t>Funds Received Form -  Complete for every deposit made</a:t>
            </a:r>
            <a:endParaRPr b="1" sz="1600">
              <a:solidFill>
                <a:srgbClr val="000000"/>
              </a:solidFill>
            </a:endParaRPr>
          </a:p>
          <a:p>
            <a:pPr indent="-330200" lvl="1" marL="914400" rtl="0" algn="l">
              <a:lnSpc>
                <a:spcPct val="115000"/>
              </a:lnSpc>
              <a:spcBef>
                <a:spcPts val="0"/>
              </a:spcBef>
              <a:spcAft>
                <a:spcPts val="0"/>
              </a:spcAft>
              <a:buClr>
                <a:srgbClr val="000000"/>
              </a:buClr>
              <a:buSzPts val="1600"/>
              <a:buChar char="○"/>
            </a:pPr>
            <a:r>
              <a:rPr b="1" lang="en" sz="1600">
                <a:solidFill>
                  <a:srgbClr val="000000"/>
                </a:solidFill>
              </a:rPr>
              <a:t>2 Signatures required - 1 must be board member, count before taking money away from the school</a:t>
            </a:r>
            <a:endParaRPr b="1" sz="1600">
              <a:solidFill>
                <a:srgbClr val="000000"/>
              </a:solidFill>
            </a:endParaRPr>
          </a:p>
          <a:p>
            <a:pPr indent="-330200" lvl="1" marL="914400" rtl="0" algn="l">
              <a:lnSpc>
                <a:spcPct val="115000"/>
              </a:lnSpc>
              <a:spcBef>
                <a:spcPts val="0"/>
              </a:spcBef>
              <a:spcAft>
                <a:spcPts val="0"/>
              </a:spcAft>
              <a:buClr>
                <a:srgbClr val="000000"/>
              </a:buClr>
              <a:buSzPts val="1600"/>
              <a:buChar char="○"/>
            </a:pPr>
            <a:r>
              <a:rPr b="1" lang="en" sz="1600">
                <a:solidFill>
                  <a:srgbClr val="000000"/>
                </a:solidFill>
              </a:rPr>
              <a:t>Teachers - can watch, verify, and write on form</a:t>
            </a:r>
            <a:endParaRPr b="1" sz="1600">
              <a:solidFill>
                <a:srgbClr val="000000"/>
              </a:solidFill>
            </a:endParaRPr>
          </a:p>
          <a:p>
            <a:pPr indent="-330200" lvl="1" marL="914400" rtl="0" algn="l">
              <a:lnSpc>
                <a:spcPct val="115000"/>
              </a:lnSpc>
              <a:spcBef>
                <a:spcPts val="0"/>
              </a:spcBef>
              <a:spcAft>
                <a:spcPts val="0"/>
              </a:spcAft>
              <a:buClr>
                <a:srgbClr val="000000"/>
              </a:buClr>
              <a:buSzPts val="1600"/>
              <a:buChar char="○"/>
            </a:pPr>
            <a:r>
              <a:rPr b="1" lang="en" sz="1600">
                <a:solidFill>
                  <a:srgbClr val="000000"/>
                </a:solidFill>
              </a:rPr>
              <a:t>Don’t leave funds in school safe, deposit by night drop or immediately after event.</a:t>
            </a:r>
            <a:endParaRPr b="1" sz="1600">
              <a:solidFill>
                <a:srgbClr val="000000"/>
              </a:solidFill>
            </a:endParaRPr>
          </a:p>
          <a:p>
            <a:pPr indent="-330200" lvl="1" marL="914400" rtl="0" algn="l">
              <a:lnSpc>
                <a:spcPct val="115000"/>
              </a:lnSpc>
              <a:spcBef>
                <a:spcPts val="0"/>
              </a:spcBef>
              <a:spcAft>
                <a:spcPts val="0"/>
              </a:spcAft>
              <a:buClr>
                <a:srgbClr val="000000"/>
              </a:buClr>
              <a:buSzPts val="1600"/>
              <a:buChar char="○"/>
            </a:pPr>
            <a:r>
              <a:rPr b="1" lang="en" sz="1600">
                <a:solidFill>
                  <a:srgbClr val="000000"/>
                </a:solidFill>
              </a:rPr>
              <a:t>Only PTA/PTSA Funds in the PTA/PTSA Account</a:t>
            </a:r>
            <a:endParaRPr b="1" sz="1600">
              <a:solidFill>
                <a:srgbClr val="000000"/>
              </a:solidFill>
            </a:endParaRPr>
          </a:p>
          <a:p>
            <a:pPr indent="-330200" lvl="1" marL="914400" rtl="0" algn="l">
              <a:lnSpc>
                <a:spcPct val="115000"/>
              </a:lnSpc>
              <a:spcBef>
                <a:spcPts val="0"/>
              </a:spcBef>
              <a:spcAft>
                <a:spcPts val="0"/>
              </a:spcAft>
              <a:buClr>
                <a:srgbClr val="000000"/>
              </a:buClr>
              <a:buSzPts val="1600"/>
              <a:buChar char="○"/>
            </a:pPr>
            <a:r>
              <a:rPr b="1" lang="en" sz="1600">
                <a:solidFill>
                  <a:srgbClr val="000000"/>
                </a:solidFill>
              </a:rPr>
              <a:t>NSF checks - develop policy in standing rules (fees to collect, letter in Financial Matters)	</a:t>
            </a:r>
            <a:endParaRPr b="1" sz="1600">
              <a:solidFill>
                <a:srgbClr val="000000"/>
              </a:solidFill>
            </a:endParaRPr>
          </a:p>
          <a:p>
            <a:pPr indent="-228600" lvl="1" marL="914400" rtl="0" algn="l">
              <a:lnSpc>
                <a:spcPct val="115000"/>
              </a:lnSpc>
              <a:spcBef>
                <a:spcPts val="0"/>
              </a:spcBef>
              <a:spcAft>
                <a:spcPts val="0"/>
              </a:spcAft>
              <a:buClr>
                <a:srgbClr val="000000"/>
              </a:buClr>
              <a:buSzPts val="1600"/>
              <a:buNone/>
            </a:pPr>
            <a:r>
              <a:t/>
            </a:r>
            <a:endParaRPr b="1" sz="1600">
              <a:solidFill>
                <a:srgbClr val="000000"/>
              </a:solidFill>
            </a:endParaRPr>
          </a:p>
          <a:p>
            <a:pPr indent="-330200" lvl="0" marL="457200" rtl="0" algn="l">
              <a:lnSpc>
                <a:spcPct val="115000"/>
              </a:lnSpc>
              <a:spcBef>
                <a:spcPts val="0"/>
              </a:spcBef>
              <a:spcAft>
                <a:spcPts val="0"/>
              </a:spcAft>
              <a:buClr>
                <a:srgbClr val="000000"/>
              </a:buClr>
              <a:buSzPts val="1600"/>
              <a:buChar char="●"/>
            </a:pPr>
            <a:r>
              <a:rPr b="1" lang="en" sz="1600">
                <a:solidFill>
                  <a:srgbClr val="000000"/>
                </a:solidFill>
              </a:rPr>
              <a:t>Deposit Summary Form - Complete for every Funds Received Form it if there are multiple budget lines affected (attached deposit slip from Bank to form)</a:t>
            </a:r>
            <a:endParaRPr b="1" sz="1600">
              <a:solidFill>
                <a:srgbClr val="000000"/>
              </a:solidFill>
            </a:endParaRPr>
          </a:p>
          <a:p>
            <a:pPr indent="0" lvl="0" marL="914400" rtl="0" algn="l">
              <a:lnSpc>
                <a:spcPct val="115000"/>
              </a:lnSpc>
              <a:spcBef>
                <a:spcPts val="1600"/>
              </a:spcBef>
              <a:spcAft>
                <a:spcPts val="1600"/>
              </a:spcAft>
              <a:buSzPts val="1800"/>
              <a:buNone/>
            </a:pPr>
            <a:r>
              <a:rPr b="1" lang="en" sz="1600">
                <a:solidFill>
                  <a:srgbClr val="000000"/>
                </a:solidFill>
              </a:rPr>
              <a:t> </a:t>
            </a:r>
            <a:endParaRPr b="1" sz="16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42" name="Shape 142"/>
        <p:cNvGrpSpPr/>
        <p:nvPr/>
      </p:nvGrpSpPr>
      <p:grpSpPr>
        <a:xfrm>
          <a:off x="0" y="0"/>
          <a:ext cx="0" cy="0"/>
          <a:chOff x="0" y="0"/>
          <a:chExt cx="0" cy="0"/>
        </a:xfrm>
      </p:grpSpPr>
      <p:pic>
        <p:nvPicPr>
          <p:cNvPr id="143" name="Google Shape;143;p14"/>
          <p:cNvPicPr preferRelativeResize="0"/>
          <p:nvPr/>
        </p:nvPicPr>
        <p:blipFill rotWithShape="1">
          <a:blip r:embed="rId3">
            <a:alphaModFix/>
          </a:blip>
          <a:srcRect b="0" l="0" r="0" t="0"/>
          <a:stretch/>
        </p:blipFill>
        <p:spPr>
          <a:xfrm>
            <a:off x="4523077" y="117764"/>
            <a:ext cx="4357687" cy="5143500"/>
          </a:xfrm>
          <a:prstGeom prst="rect">
            <a:avLst/>
          </a:prstGeom>
          <a:noFill/>
          <a:ln>
            <a:noFill/>
          </a:ln>
        </p:spPr>
      </p:pic>
      <p:sp>
        <p:nvSpPr>
          <p:cNvPr id="144" name="Google Shape;144;p14"/>
          <p:cNvSpPr txBox="1"/>
          <p:nvPr/>
        </p:nvSpPr>
        <p:spPr>
          <a:xfrm>
            <a:off x="83128" y="1109292"/>
            <a:ext cx="4572000"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Remember –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Money should be deposited as quickly as possible.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45" name="Google Shape;145;p14"/>
          <p:cNvSpPr/>
          <p:nvPr/>
        </p:nvSpPr>
        <p:spPr>
          <a:xfrm>
            <a:off x="1067206" y="2980881"/>
            <a:ext cx="2022359" cy="1711359"/>
          </a:xfrm>
          <a:prstGeom prst="star7">
            <a:avLst>
              <a:gd fmla="val 34601" name="adj"/>
              <a:gd fmla="val 102572" name="hf"/>
              <a:gd fmla="val 105210" name="vf"/>
            </a:avLst>
          </a:prstGeom>
          <a:solidFill>
            <a:srgbClr val="FF0000"/>
          </a:solidFill>
          <a:ln cap="flat" cmpd="sng" w="38100">
            <a:solidFill>
              <a:srgbClr val="006E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Form in the KY PTA Toolkit!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49" name="Shape 149"/>
        <p:cNvGrpSpPr/>
        <p:nvPr/>
      </p:nvGrpSpPr>
      <p:grpSpPr>
        <a:xfrm>
          <a:off x="0" y="0"/>
          <a:ext cx="0" cy="0"/>
          <a:chOff x="0" y="0"/>
          <a:chExt cx="0" cy="0"/>
        </a:xfrm>
      </p:grpSpPr>
      <p:pic>
        <p:nvPicPr>
          <p:cNvPr id="150" name="Google Shape;150;p15"/>
          <p:cNvPicPr preferRelativeResize="0"/>
          <p:nvPr/>
        </p:nvPicPr>
        <p:blipFill rotWithShape="1">
          <a:blip r:embed="rId3">
            <a:alphaModFix/>
          </a:blip>
          <a:srcRect b="0" l="0" r="0" t="0"/>
          <a:stretch/>
        </p:blipFill>
        <p:spPr>
          <a:xfrm>
            <a:off x="4876656" y="55418"/>
            <a:ext cx="3921125" cy="5143500"/>
          </a:xfrm>
          <a:prstGeom prst="rect">
            <a:avLst/>
          </a:prstGeom>
          <a:noFill/>
          <a:ln>
            <a:noFill/>
          </a:ln>
        </p:spPr>
      </p:pic>
      <p:sp>
        <p:nvSpPr>
          <p:cNvPr id="151" name="Google Shape;151;p15"/>
          <p:cNvSpPr txBox="1"/>
          <p:nvPr/>
        </p:nvSpPr>
        <p:spPr>
          <a:xfrm>
            <a:off x="304656" y="726198"/>
            <a:ext cx="4572000"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Make sure that two people count the money and sign the form.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1400" u="none" cap="none" strike="noStrike">
                <a:solidFill>
                  <a:srgbClr val="000000"/>
                </a:solidFill>
                <a:latin typeface="Arial"/>
                <a:ea typeface="Arial"/>
                <a:cs typeface="Arial"/>
                <a:sym typeface="Arial"/>
              </a:rPr>
            </a:br>
            <a:r>
              <a:rPr b="0" i="0" lang="en" sz="1400" u="none" cap="none" strike="noStrike">
                <a:solidFill>
                  <a:srgbClr val="000000"/>
                </a:solidFill>
                <a:latin typeface="Arial"/>
                <a:ea typeface="Arial"/>
                <a:cs typeface="Arial"/>
                <a:sym typeface="Arial"/>
              </a:rPr>
              <a:t>Remember that JCPS employees can not handle money.  They can watch you count if another person is unavailable.  However, they would sign the form stating “visually watched money counted – did not actually handle money.”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52" name="Google Shape;152;p15"/>
          <p:cNvSpPr/>
          <p:nvPr/>
        </p:nvSpPr>
        <p:spPr>
          <a:xfrm>
            <a:off x="1413570" y="3036299"/>
            <a:ext cx="2022359" cy="1711359"/>
          </a:xfrm>
          <a:prstGeom prst="star7">
            <a:avLst>
              <a:gd fmla="val 34601" name="adj"/>
              <a:gd fmla="val 102572" name="hf"/>
              <a:gd fmla="val 105210" name="vf"/>
            </a:avLst>
          </a:prstGeom>
          <a:solidFill>
            <a:srgbClr val="FF0000"/>
          </a:solidFill>
          <a:ln cap="flat" cmpd="sng" w="38100">
            <a:solidFill>
              <a:srgbClr val="006E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Form in the KY PTA Toolkit!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56" name="Shape 156"/>
        <p:cNvGrpSpPr/>
        <p:nvPr/>
      </p:nvGrpSpPr>
      <p:grpSpPr>
        <a:xfrm>
          <a:off x="0" y="0"/>
          <a:ext cx="0" cy="0"/>
          <a:chOff x="0" y="0"/>
          <a:chExt cx="0" cy="0"/>
        </a:xfrm>
      </p:grpSpPr>
      <p:sp>
        <p:nvSpPr>
          <p:cNvPr id="157" name="Google Shape;157;p16"/>
          <p:cNvSpPr txBox="1"/>
          <p:nvPr>
            <p:ph type="title"/>
          </p:nvPr>
        </p:nvSpPr>
        <p:spPr>
          <a:xfrm>
            <a:off x="311700" y="188025"/>
            <a:ext cx="8520600" cy="577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1" lang="en" sz="3000"/>
              <a:t>Reimbursements</a:t>
            </a:r>
            <a:endParaRPr b="1" i="1" sz="3000"/>
          </a:p>
        </p:txBody>
      </p:sp>
      <p:sp>
        <p:nvSpPr>
          <p:cNvPr id="158" name="Google Shape;158;p16"/>
          <p:cNvSpPr txBox="1"/>
          <p:nvPr>
            <p:ph idx="1" type="body"/>
          </p:nvPr>
        </p:nvSpPr>
        <p:spPr>
          <a:xfrm>
            <a:off x="311700" y="846050"/>
            <a:ext cx="8520600" cy="41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b="1" i="1" lang="en">
                <a:solidFill>
                  <a:srgbClr val="000000"/>
                </a:solidFill>
              </a:rPr>
              <a:t>Request/Authorization for Payment Form - All check/expenses/disbursement should have a completed form signed by the person requesting and approved/signed by the president</a:t>
            </a:r>
            <a:endParaRPr b="1" i="1">
              <a:solidFill>
                <a:srgbClr val="000000"/>
              </a:solidFill>
            </a:endParaRPr>
          </a:p>
          <a:p>
            <a:pPr indent="-342900" lvl="1" marL="914400" rtl="0" algn="l">
              <a:lnSpc>
                <a:spcPct val="115000"/>
              </a:lnSpc>
              <a:spcBef>
                <a:spcPts val="0"/>
              </a:spcBef>
              <a:spcAft>
                <a:spcPts val="0"/>
              </a:spcAft>
              <a:buClr>
                <a:srgbClr val="000000"/>
              </a:buClr>
              <a:buSzPts val="1800"/>
              <a:buChar char="○"/>
            </a:pPr>
            <a:r>
              <a:rPr b="1" i="1" lang="en" sz="1800">
                <a:solidFill>
                  <a:srgbClr val="000000"/>
                </a:solidFill>
              </a:rPr>
              <a:t>Attach all original receipts/invoices</a:t>
            </a:r>
            <a:endParaRPr b="1" i="1" sz="1800">
              <a:solidFill>
                <a:srgbClr val="000000"/>
              </a:solidFill>
            </a:endParaRPr>
          </a:p>
          <a:p>
            <a:pPr indent="-342900" lvl="1" marL="914400" rtl="0" algn="l">
              <a:lnSpc>
                <a:spcPct val="115000"/>
              </a:lnSpc>
              <a:spcBef>
                <a:spcPts val="0"/>
              </a:spcBef>
              <a:spcAft>
                <a:spcPts val="0"/>
              </a:spcAft>
              <a:buClr>
                <a:srgbClr val="000000"/>
              </a:buClr>
              <a:buSzPts val="1800"/>
              <a:buChar char="○"/>
            </a:pPr>
            <a:r>
              <a:rPr b="1" i="1" lang="en" sz="1800">
                <a:solidFill>
                  <a:srgbClr val="000000"/>
                </a:solidFill>
              </a:rPr>
              <a:t>NO DEBIT/ATM CARDS</a:t>
            </a:r>
            <a:endParaRPr b="1" i="1" sz="1800">
              <a:solidFill>
                <a:srgbClr val="000000"/>
              </a:solidFill>
            </a:endParaRPr>
          </a:p>
          <a:p>
            <a:pPr indent="-342900" lvl="1" marL="914400" rtl="0" algn="l">
              <a:lnSpc>
                <a:spcPct val="115000"/>
              </a:lnSpc>
              <a:spcBef>
                <a:spcPts val="0"/>
              </a:spcBef>
              <a:spcAft>
                <a:spcPts val="0"/>
              </a:spcAft>
              <a:buClr>
                <a:srgbClr val="000000"/>
              </a:buClr>
              <a:buSzPts val="1800"/>
              <a:buChar char="○"/>
            </a:pPr>
            <a:r>
              <a:rPr b="1" i="1" lang="en" sz="1800">
                <a:solidFill>
                  <a:srgbClr val="000000"/>
                </a:solidFill>
              </a:rPr>
              <a:t>No Blank checks or made payable to cash </a:t>
            </a:r>
            <a:endParaRPr b="1" i="1" sz="1800">
              <a:solidFill>
                <a:srgbClr val="000000"/>
              </a:solidFill>
            </a:endParaRPr>
          </a:p>
          <a:p>
            <a:pPr indent="-342900" lvl="1" marL="914400" rtl="0" algn="l">
              <a:lnSpc>
                <a:spcPct val="115000"/>
              </a:lnSpc>
              <a:spcBef>
                <a:spcPts val="0"/>
              </a:spcBef>
              <a:spcAft>
                <a:spcPts val="0"/>
              </a:spcAft>
              <a:buClr>
                <a:srgbClr val="000000"/>
              </a:buClr>
              <a:buSzPts val="1800"/>
              <a:buChar char="○"/>
            </a:pPr>
            <a:r>
              <a:rPr b="1" i="1" lang="en" sz="1800">
                <a:solidFill>
                  <a:srgbClr val="000000"/>
                </a:solidFill>
              </a:rPr>
              <a:t>No paying in cash, no gift card purchases, no Paypal</a:t>
            </a:r>
            <a:endParaRPr b="1" i="1" sz="1800">
              <a:solidFill>
                <a:srgbClr val="000000"/>
              </a:solidFill>
            </a:endParaRPr>
          </a:p>
          <a:p>
            <a:pPr indent="-342900" lvl="0" marL="457200" rtl="0" algn="l">
              <a:lnSpc>
                <a:spcPct val="115000"/>
              </a:lnSpc>
              <a:spcBef>
                <a:spcPts val="0"/>
              </a:spcBef>
              <a:spcAft>
                <a:spcPts val="0"/>
              </a:spcAft>
              <a:buClr>
                <a:srgbClr val="000000"/>
              </a:buClr>
              <a:buSzPts val="1800"/>
              <a:buChar char="●"/>
            </a:pPr>
            <a:r>
              <a:rPr b="1" i="1" lang="en">
                <a:solidFill>
                  <a:srgbClr val="000000"/>
                </a:solidFill>
              </a:rPr>
              <a:t>Cash Box Requests - deposit nightly, create a deposit summary form, deposit for same amount, make sure 2 people verify $$</a:t>
            </a:r>
            <a:endParaRPr b="1" i="1">
              <a:solidFill>
                <a:srgbClr val="000000"/>
              </a:solidFill>
            </a:endParaRPr>
          </a:p>
          <a:p>
            <a:pPr indent="-342900" lvl="0" marL="457200" rtl="0" algn="l">
              <a:lnSpc>
                <a:spcPct val="115000"/>
              </a:lnSpc>
              <a:spcBef>
                <a:spcPts val="0"/>
              </a:spcBef>
              <a:spcAft>
                <a:spcPts val="0"/>
              </a:spcAft>
              <a:buClr>
                <a:srgbClr val="000000"/>
              </a:buClr>
              <a:buSzPts val="1800"/>
              <a:buChar char="●"/>
            </a:pPr>
            <a:r>
              <a:rPr b="1" i="1" lang="en">
                <a:solidFill>
                  <a:srgbClr val="000000"/>
                </a:solidFill>
              </a:rPr>
              <a:t>Sales Tax Exempt Form - standing rule about paying sales taxes for purchases.</a:t>
            </a:r>
            <a:endParaRPr/>
          </a:p>
          <a:p>
            <a:pPr indent="-342900" lvl="0" marL="457200" rtl="0" algn="l">
              <a:lnSpc>
                <a:spcPct val="115000"/>
              </a:lnSpc>
              <a:spcBef>
                <a:spcPts val="0"/>
              </a:spcBef>
              <a:spcAft>
                <a:spcPts val="0"/>
              </a:spcAft>
              <a:buClr>
                <a:srgbClr val="000000"/>
              </a:buClr>
              <a:buSzPts val="1800"/>
              <a:buChar char="●"/>
            </a:pPr>
            <a:r>
              <a:rPr b="1" i="1" lang="en">
                <a:solidFill>
                  <a:srgbClr val="000000"/>
                </a:solidFill>
              </a:rPr>
              <a:t>Can not reimburse – employees of any KY school system.</a:t>
            </a:r>
            <a:endParaRPr b="1" i="1">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62" name="Shape 162"/>
        <p:cNvGrpSpPr/>
        <p:nvPr/>
      </p:nvGrpSpPr>
      <p:grpSpPr>
        <a:xfrm>
          <a:off x="0" y="0"/>
          <a:ext cx="0" cy="0"/>
          <a:chOff x="0" y="0"/>
          <a:chExt cx="0" cy="0"/>
        </a:xfrm>
      </p:grpSpPr>
      <p:pic>
        <p:nvPicPr>
          <p:cNvPr descr="A picture containing screenshot&#10;&#10;Description generated with very high confidence" id="163" name="Google Shape;163;p17"/>
          <p:cNvPicPr preferRelativeResize="0"/>
          <p:nvPr/>
        </p:nvPicPr>
        <p:blipFill rotWithShape="1">
          <a:blip r:embed="rId3">
            <a:alphaModFix/>
          </a:blip>
          <a:srcRect b="0" l="0" r="0" t="0"/>
          <a:stretch/>
        </p:blipFill>
        <p:spPr>
          <a:xfrm>
            <a:off x="4974216" y="90055"/>
            <a:ext cx="3627437" cy="5143500"/>
          </a:xfrm>
          <a:prstGeom prst="rect">
            <a:avLst/>
          </a:prstGeom>
          <a:noFill/>
          <a:ln>
            <a:noFill/>
          </a:ln>
        </p:spPr>
      </p:pic>
      <p:sp>
        <p:nvSpPr>
          <p:cNvPr id="164" name="Google Shape;164;p17"/>
          <p:cNvSpPr txBox="1"/>
          <p:nvPr/>
        </p:nvSpPr>
        <p:spPr>
          <a:xfrm>
            <a:off x="242456" y="1041283"/>
            <a:ext cx="457200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Anyone who is requesting payment must fill out this form.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1400" u="none" cap="none" strike="noStrike">
                <a:solidFill>
                  <a:srgbClr val="000000"/>
                </a:solidFill>
                <a:latin typeface="Arial"/>
                <a:ea typeface="Arial"/>
                <a:cs typeface="Arial"/>
                <a:sym typeface="Arial"/>
              </a:rPr>
            </a:br>
            <a:r>
              <a:rPr b="0" i="0" lang="en" sz="1400" u="none" cap="none" strike="noStrike">
                <a:solidFill>
                  <a:srgbClr val="000000"/>
                </a:solidFill>
                <a:latin typeface="Arial"/>
                <a:ea typeface="Arial"/>
                <a:cs typeface="Arial"/>
                <a:sym typeface="Arial"/>
              </a:rPr>
              <a:t>PTA President must approve request and sign the form.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65" name="Google Shape;165;p17"/>
          <p:cNvSpPr/>
          <p:nvPr/>
        </p:nvSpPr>
        <p:spPr>
          <a:xfrm>
            <a:off x="1579824" y="2967027"/>
            <a:ext cx="2022359" cy="1711359"/>
          </a:xfrm>
          <a:prstGeom prst="star7">
            <a:avLst>
              <a:gd fmla="val 34601" name="adj"/>
              <a:gd fmla="val 102572" name="hf"/>
              <a:gd fmla="val 105210" name="vf"/>
            </a:avLst>
          </a:prstGeom>
          <a:solidFill>
            <a:srgbClr val="FF0000"/>
          </a:solidFill>
          <a:ln cap="flat" cmpd="sng" w="38100">
            <a:solidFill>
              <a:srgbClr val="006E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Form in the KY PTA Toolkit!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69" name="Shape 169"/>
        <p:cNvGrpSpPr/>
        <p:nvPr/>
      </p:nvGrpSpPr>
      <p:grpSpPr>
        <a:xfrm>
          <a:off x="0" y="0"/>
          <a:ext cx="0" cy="0"/>
          <a:chOff x="0" y="0"/>
          <a:chExt cx="0" cy="0"/>
        </a:xfrm>
      </p:grpSpPr>
      <p:sp>
        <p:nvSpPr>
          <p:cNvPr id="170" name="Google Shape;17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Membership Dues</a:t>
            </a:r>
            <a:endParaRPr/>
          </a:p>
        </p:txBody>
      </p:sp>
      <p:sp>
        <p:nvSpPr>
          <p:cNvPr id="171" name="Google Shape;171;p18"/>
          <p:cNvSpPr txBox="1"/>
          <p:nvPr>
            <p:ph idx="1" type="body"/>
          </p:nvPr>
        </p:nvSpPr>
        <p:spPr>
          <a:xfrm>
            <a:off x="311700" y="1152475"/>
            <a:ext cx="4412700" cy="3416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
                <a:solidFill>
                  <a:schemeClr val="dk1"/>
                </a:solidFill>
              </a:rPr>
              <a:t>National and KY PTA dues are sent </a:t>
            </a:r>
            <a:endParaRPr/>
          </a:p>
          <a:p>
            <a:pPr indent="0" lvl="0" marL="114300" rtl="0" algn="l">
              <a:lnSpc>
                <a:spcPct val="115000"/>
              </a:lnSpc>
              <a:spcBef>
                <a:spcPts val="0"/>
              </a:spcBef>
              <a:spcAft>
                <a:spcPts val="0"/>
              </a:spcAft>
              <a:buSzPts val="1800"/>
              <a:buNone/>
            </a:pPr>
            <a:r>
              <a:rPr lang="en">
                <a:solidFill>
                  <a:schemeClr val="dk1"/>
                </a:solidFill>
              </a:rPr>
              <a:t>by MemberHub.</a:t>
            </a:r>
            <a:endParaRPr/>
          </a:p>
          <a:p>
            <a:pPr indent="0" lvl="0" marL="114300" rtl="0" algn="l">
              <a:lnSpc>
                <a:spcPct val="115000"/>
              </a:lnSpc>
              <a:spcBef>
                <a:spcPts val="0"/>
              </a:spcBef>
              <a:spcAft>
                <a:spcPts val="0"/>
              </a:spcAft>
              <a:buSzPts val="1800"/>
              <a:buNone/>
            </a:pPr>
            <a:r>
              <a:t/>
            </a:r>
            <a:endParaRPr>
              <a:solidFill>
                <a:schemeClr val="dk1"/>
              </a:solidFill>
            </a:endParaRPr>
          </a:p>
          <a:p>
            <a:pPr indent="0" lvl="0" marL="114300" rtl="0" algn="l">
              <a:lnSpc>
                <a:spcPct val="115000"/>
              </a:lnSpc>
              <a:spcBef>
                <a:spcPts val="0"/>
              </a:spcBef>
              <a:spcAft>
                <a:spcPts val="0"/>
              </a:spcAft>
              <a:buSzPts val="1800"/>
              <a:buNone/>
            </a:pPr>
            <a:r>
              <a:rPr lang="en">
                <a:solidFill>
                  <a:schemeClr val="dk1"/>
                </a:solidFill>
              </a:rPr>
              <a:t>15</a:t>
            </a:r>
            <a:r>
              <a:rPr baseline="30000" lang="en">
                <a:solidFill>
                  <a:schemeClr val="dk1"/>
                </a:solidFill>
              </a:rPr>
              <a:t>th</a:t>
            </a:r>
            <a:r>
              <a:rPr lang="en">
                <a:solidFill>
                  <a:schemeClr val="dk1"/>
                </a:solidFill>
              </a:rPr>
              <a:t> District PTA dues have to be done by check. </a:t>
            </a:r>
            <a:endParaRPr/>
          </a:p>
          <a:p>
            <a:pPr indent="0" lvl="0" marL="114300" rtl="0" algn="l">
              <a:lnSpc>
                <a:spcPct val="115000"/>
              </a:lnSpc>
              <a:spcBef>
                <a:spcPts val="0"/>
              </a:spcBef>
              <a:spcAft>
                <a:spcPts val="0"/>
              </a:spcAft>
              <a:buSzPts val="1800"/>
              <a:buNone/>
            </a:pPr>
            <a:r>
              <a:t/>
            </a:r>
            <a:endParaRPr>
              <a:solidFill>
                <a:schemeClr val="dk1"/>
              </a:solidFill>
            </a:endParaRPr>
          </a:p>
          <a:p>
            <a:pPr indent="0" lvl="0" marL="114300" rtl="0" algn="l">
              <a:lnSpc>
                <a:spcPct val="115000"/>
              </a:lnSpc>
              <a:spcBef>
                <a:spcPts val="0"/>
              </a:spcBef>
              <a:spcAft>
                <a:spcPts val="0"/>
              </a:spcAft>
              <a:buSzPts val="1800"/>
              <a:buNone/>
            </a:pPr>
            <a:r>
              <a:rPr lang="en">
                <a:solidFill>
                  <a:schemeClr val="dk1"/>
                </a:solidFill>
              </a:rPr>
              <a:t>Can be found at </a:t>
            </a:r>
            <a:r>
              <a:rPr lang="en" u="sng">
                <a:solidFill>
                  <a:schemeClr val="dk1"/>
                </a:solidFill>
                <a:hlinkClick r:id="rId3">
                  <a:extLst>
                    <a:ext uri="{A12FA001-AC4F-418D-AE19-62706E023703}">
                      <ahyp:hlinkClr val="tx"/>
                    </a:ext>
                  </a:extLst>
                </a:hlinkClick>
              </a:rPr>
              <a:t>http://15thdistrictpta.org/membership/forms-paperwork/</a:t>
            </a:r>
            <a:endParaRPr>
              <a:solidFill>
                <a:schemeClr val="dk1"/>
              </a:solidFill>
            </a:endParaRPr>
          </a:p>
          <a:p>
            <a:pPr indent="0" lvl="0" marL="114300" rtl="0" algn="l">
              <a:lnSpc>
                <a:spcPct val="115000"/>
              </a:lnSpc>
              <a:spcBef>
                <a:spcPts val="0"/>
              </a:spcBef>
              <a:spcAft>
                <a:spcPts val="0"/>
              </a:spcAft>
              <a:buSzPts val="1800"/>
              <a:buNone/>
            </a:pPr>
            <a:r>
              <a:t/>
            </a:r>
            <a:endParaRPr>
              <a:solidFill>
                <a:schemeClr val="dk1"/>
              </a:solidFill>
            </a:endParaRPr>
          </a:p>
        </p:txBody>
      </p:sp>
      <p:pic>
        <p:nvPicPr>
          <p:cNvPr id="172" name="Google Shape;172;p18"/>
          <p:cNvPicPr preferRelativeResize="0"/>
          <p:nvPr/>
        </p:nvPicPr>
        <p:blipFill rotWithShape="1">
          <a:blip r:embed="rId4">
            <a:alphaModFix/>
          </a:blip>
          <a:srcRect b="0" l="0" r="0" t="0"/>
          <a:stretch/>
        </p:blipFill>
        <p:spPr>
          <a:xfrm>
            <a:off x="4724400" y="69272"/>
            <a:ext cx="4102821"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76" name="Shape 176"/>
        <p:cNvGrpSpPr/>
        <p:nvPr/>
      </p:nvGrpSpPr>
      <p:grpSpPr>
        <a:xfrm>
          <a:off x="0" y="0"/>
          <a:ext cx="0" cy="0"/>
          <a:chOff x="0" y="0"/>
          <a:chExt cx="0" cy="0"/>
        </a:xfrm>
      </p:grpSpPr>
      <p:sp>
        <p:nvSpPr>
          <p:cNvPr id="177" name="Google Shape;177;p19"/>
          <p:cNvSpPr txBox="1"/>
          <p:nvPr>
            <p:ph type="title"/>
          </p:nvPr>
        </p:nvSpPr>
        <p:spPr>
          <a:xfrm>
            <a:off x="311700" y="120875"/>
            <a:ext cx="8520600" cy="48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1" lang="en" sz="2500"/>
              <a:t>Monthly Treasurer Report</a:t>
            </a:r>
            <a:r>
              <a:rPr b="1" i="1" lang="en"/>
              <a:t>s </a:t>
            </a:r>
            <a:endParaRPr b="1" i="1"/>
          </a:p>
        </p:txBody>
      </p:sp>
      <p:sp>
        <p:nvSpPr>
          <p:cNvPr id="178" name="Google Shape;178;p19"/>
          <p:cNvSpPr txBox="1"/>
          <p:nvPr>
            <p:ph idx="1" type="body"/>
          </p:nvPr>
        </p:nvSpPr>
        <p:spPr>
          <a:xfrm>
            <a:off x="140250" y="684900"/>
            <a:ext cx="8863500" cy="43509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000000"/>
              </a:buClr>
              <a:buSzPts val="1300"/>
              <a:buAutoNum type="romanUcPeriod"/>
            </a:pPr>
            <a:r>
              <a:rPr b="1" lang="en" sz="1300">
                <a:solidFill>
                  <a:srgbClr val="000000"/>
                </a:solidFill>
              </a:rPr>
              <a:t>Reconciliation - Previous Month statements reconciled and balance (provide copy of budget and bank statement) </a:t>
            </a:r>
            <a:endParaRPr b="1" sz="1300">
              <a:solidFill>
                <a:srgbClr val="000000"/>
              </a:solidFill>
            </a:endParaRPr>
          </a:p>
          <a:p>
            <a:pPr indent="-311150" lvl="1" marL="914400" rtl="0" algn="l">
              <a:lnSpc>
                <a:spcPct val="115000"/>
              </a:lnSpc>
              <a:spcBef>
                <a:spcPts val="0"/>
              </a:spcBef>
              <a:spcAft>
                <a:spcPts val="0"/>
              </a:spcAft>
              <a:buClr>
                <a:srgbClr val="000000"/>
              </a:buClr>
              <a:buSzPts val="1300"/>
              <a:buAutoNum type="alphaUcPeriod"/>
            </a:pPr>
            <a:r>
              <a:rPr b="1" lang="en" sz="1300">
                <a:solidFill>
                  <a:srgbClr val="000000"/>
                </a:solidFill>
              </a:rPr>
              <a:t>Budget balance on date = $0.00</a:t>
            </a:r>
            <a:endParaRPr b="1" sz="1300">
              <a:solidFill>
                <a:srgbClr val="000000"/>
              </a:solidFill>
            </a:endParaRPr>
          </a:p>
          <a:p>
            <a:pPr indent="-311150" lvl="1" marL="914400" rtl="0" algn="l">
              <a:lnSpc>
                <a:spcPct val="115000"/>
              </a:lnSpc>
              <a:spcBef>
                <a:spcPts val="0"/>
              </a:spcBef>
              <a:spcAft>
                <a:spcPts val="0"/>
              </a:spcAft>
              <a:buClr>
                <a:srgbClr val="000000"/>
              </a:buClr>
              <a:buSzPts val="1300"/>
              <a:buAutoNum type="alphaUcPeriod"/>
            </a:pPr>
            <a:r>
              <a:rPr b="1" lang="en" sz="1300">
                <a:solidFill>
                  <a:srgbClr val="000000"/>
                </a:solidFill>
              </a:rPr>
              <a:t>Outstanding Deposits = $0.00</a:t>
            </a:r>
            <a:endParaRPr b="1" sz="1300">
              <a:solidFill>
                <a:srgbClr val="000000"/>
              </a:solidFill>
            </a:endParaRPr>
          </a:p>
          <a:p>
            <a:pPr indent="-311150" lvl="1" marL="914400" rtl="0" algn="l">
              <a:lnSpc>
                <a:spcPct val="115000"/>
              </a:lnSpc>
              <a:spcBef>
                <a:spcPts val="0"/>
              </a:spcBef>
              <a:spcAft>
                <a:spcPts val="0"/>
              </a:spcAft>
              <a:buClr>
                <a:srgbClr val="000000"/>
              </a:buClr>
              <a:buSzPts val="1300"/>
              <a:buAutoNum type="alphaUcPeriod"/>
            </a:pPr>
            <a:r>
              <a:rPr b="1" lang="en" sz="1300">
                <a:solidFill>
                  <a:srgbClr val="000000"/>
                </a:solidFill>
              </a:rPr>
              <a:t>Checks not cleared previous Month = $0.00</a:t>
            </a:r>
            <a:endParaRPr b="1" sz="1300">
              <a:solidFill>
                <a:srgbClr val="000000"/>
              </a:solidFill>
            </a:endParaRPr>
          </a:p>
          <a:p>
            <a:pPr indent="-311150" lvl="1" marL="914400" rtl="0" algn="l">
              <a:lnSpc>
                <a:spcPct val="115000"/>
              </a:lnSpc>
              <a:spcBef>
                <a:spcPts val="0"/>
              </a:spcBef>
              <a:spcAft>
                <a:spcPts val="0"/>
              </a:spcAft>
              <a:buClr>
                <a:srgbClr val="000000"/>
              </a:buClr>
              <a:buSzPts val="1300"/>
              <a:buAutoNum type="alphaUcPeriod"/>
            </a:pPr>
            <a:r>
              <a:rPr b="1" lang="en" sz="1300">
                <a:solidFill>
                  <a:srgbClr val="000000"/>
                </a:solidFill>
              </a:rPr>
              <a:t>Ending balance on last day of month = $0.00</a:t>
            </a:r>
            <a:endParaRPr b="1" sz="1300">
              <a:solidFill>
                <a:srgbClr val="000000"/>
              </a:solidFill>
            </a:endParaRPr>
          </a:p>
          <a:p>
            <a:pPr indent="-311150" lvl="0" marL="457200" rtl="0" algn="l">
              <a:lnSpc>
                <a:spcPct val="115000"/>
              </a:lnSpc>
              <a:spcBef>
                <a:spcPts val="0"/>
              </a:spcBef>
              <a:spcAft>
                <a:spcPts val="0"/>
              </a:spcAft>
              <a:buClr>
                <a:srgbClr val="000000"/>
              </a:buClr>
              <a:buSzPts val="1300"/>
              <a:buAutoNum type="romanUcPeriod"/>
            </a:pPr>
            <a:r>
              <a:rPr b="1" lang="en" sz="1300">
                <a:solidFill>
                  <a:srgbClr val="000000"/>
                </a:solidFill>
              </a:rPr>
              <a:t>Current budget and check register (month to date of current meeting - copy of budget and online printout of transactions if available)</a:t>
            </a:r>
            <a:endParaRPr b="1" sz="1300">
              <a:solidFill>
                <a:srgbClr val="000000"/>
              </a:solidFill>
            </a:endParaRPr>
          </a:p>
          <a:p>
            <a:pPr indent="-311150" lvl="1" marL="914400" rtl="0" algn="l">
              <a:lnSpc>
                <a:spcPct val="115000"/>
              </a:lnSpc>
              <a:spcBef>
                <a:spcPts val="0"/>
              </a:spcBef>
              <a:spcAft>
                <a:spcPts val="0"/>
              </a:spcAft>
              <a:buClr>
                <a:srgbClr val="000000"/>
              </a:buClr>
              <a:buSzPts val="1300"/>
              <a:buAutoNum type="alphaUcPeriod"/>
            </a:pPr>
            <a:r>
              <a:rPr b="1" lang="en" sz="1300">
                <a:solidFill>
                  <a:srgbClr val="000000"/>
                </a:solidFill>
              </a:rPr>
              <a:t>Outstanding Deposits = $0.00</a:t>
            </a:r>
            <a:endParaRPr b="1" sz="1300">
              <a:solidFill>
                <a:srgbClr val="000000"/>
              </a:solidFill>
            </a:endParaRPr>
          </a:p>
          <a:p>
            <a:pPr indent="-311150" lvl="1" marL="914400" rtl="0" algn="l">
              <a:lnSpc>
                <a:spcPct val="115000"/>
              </a:lnSpc>
              <a:spcBef>
                <a:spcPts val="0"/>
              </a:spcBef>
              <a:spcAft>
                <a:spcPts val="0"/>
              </a:spcAft>
              <a:buClr>
                <a:srgbClr val="000000"/>
              </a:buClr>
              <a:buSzPts val="1300"/>
              <a:buAutoNum type="alphaUcPeriod"/>
            </a:pPr>
            <a:r>
              <a:rPr b="1" lang="en" sz="1300">
                <a:solidFill>
                  <a:srgbClr val="000000"/>
                </a:solidFill>
              </a:rPr>
              <a:t>Checks not cleared current month = $0.00</a:t>
            </a:r>
            <a:endParaRPr b="1" sz="1300">
              <a:solidFill>
                <a:srgbClr val="000000"/>
              </a:solidFill>
            </a:endParaRPr>
          </a:p>
          <a:p>
            <a:pPr indent="-311150" lvl="1" marL="914400" rtl="0" algn="l">
              <a:lnSpc>
                <a:spcPct val="115000"/>
              </a:lnSpc>
              <a:spcBef>
                <a:spcPts val="0"/>
              </a:spcBef>
              <a:spcAft>
                <a:spcPts val="0"/>
              </a:spcAft>
              <a:buClr>
                <a:srgbClr val="000000"/>
              </a:buClr>
              <a:buSzPts val="1300"/>
              <a:buAutoNum type="alphaUcPeriod"/>
            </a:pPr>
            <a:r>
              <a:rPr b="1" lang="en" sz="1300">
                <a:solidFill>
                  <a:srgbClr val="000000"/>
                </a:solidFill>
              </a:rPr>
              <a:t>Budget balance on date of meeting = $0.00</a:t>
            </a:r>
            <a:endParaRPr b="1" sz="1300">
              <a:solidFill>
                <a:srgbClr val="000000"/>
              </a:solidFill>
            </a:endParaRPr>
          </a:p>
          <a:p>
            <a:pPr indent="-311150" lvl="0" marL="457200" rtl="0" algn="l">
              <a:lnSpc>
                <a:spcPct val="115000"/>
              </a:lnSpc>
              <a:spcBef>
                <a:spcPts val="0"/>
              </a:spcBef>
              <a:spcAft>
                <a:spcPts val="0"/>
              </a:spcAft>
              <a:buClr>
                <a:srgbClr val="000000"/>
              </a:buClr>
              <a:buSzPts val="1300"/>
              <a:buAutoNum type="romanUcPeriod"/>
            </a:pPr>
            <a:r>
              <a:rPr b="1" lang="en" sz="1300">
                <a:solidFill>
                  <a:srgbClr val="000000"/>
                </a:solidFill>
              </a:rPr>
              <a:t>Business items such as motion for amendments to budget</a:t>
            </a:r>
            <a:endParaRPr b="1" sz="1300">
              <a:solidFill>
                <a:srgbClr val="000000"/>
              </a:solidFill>
            </a:endParaRPr>
          </a:p>
          <a:p>
            <a:pPr indent="-311150" lvl="0" marL="457200" rtl="0" algn="l">
              <a:lnSpc>
                <a:spcPct val="115000"/>
              </a:lnSpc>
              <a:spcBef>
                <a:spcPts val="0"/>
              </a:spcBef>
              <a:spcAft>
                <a:spcPts val="0"/>
              </a:spcAft>
              <a:buClr>
                <a:srgbClr val="000000"/>
              </a:buClr>
              <a:buSzPts val="1300"/>
              <a:buAutoNum type="romanUcPeriod"/>
            </a:pPr>
            <a:r>
              <a:rPr b="1" lang="en" sz="1300">
                <a:solidFill>
                  <a:srgbClr val="000000"/>
                </a:solidFill>
              </a:rPr>
              <a:t>Attachments</a:t>
            </a:r>
            <a:endParaRPr b="1" sz="1300">
              <a:solidFill>
                <a:srgbClr val="000000"/>
              </a:solidFill>
            </a:endParaRPr>
          </a:p>
          <a:p>
            <a:pPr indent="-311150" lvl="1" marL="914400" rtl="0" algn="l">
              <a:lnSpc>
                <a:spcPct val="115000"/>
              </a:lnSpc>
              <a:spcBef>
                <a:spcPts val="0"/>
              </a:spcBef>
              <a:spcAft>
                <a:spcPts val="0"/>
              </a:spcAft>
              <a:buClr>
                <a:srgbClr val="000000"/>
              </a:buClr>
              <a:buSzPts val="1300"/>
              <a:buAutoNum type="alphaUcPeriod"/>
            </a:pPr>
            <a:r>
              <a:rPr b="1" lang="en" sz="1300">
                <a:solidFill>
                  <a:srgbClr val="000000"/>
                </a:solidFill>
              </a:rPr>
              <a:t>Bank statements since last reports (online printout for partial month)</a:t>
            </a:r>
            <a:endParaRPr b="1" sz="1300">
              <a:solidFill>
                <a:srgbClr val="000000"/>
              </a:solidFill>
            </a:endParaRPr>
          </a:p>
          <a:p>
            <a:pPr indent="-311150" lvl="1" marL="914400" rtl="0" algn="l">
              <a:lnSpc>
                <a:spcPct val="115000"/>
              </a:lnSpc>
              <a:spcBef>
                <a:spcPts val="0"/>
              </a:spcBef>
              <a:spcAft>
                <a:spcPts val="0"/>
              </a:spcAft>
              <a:buClr>
                <a:srgbClr val="000000"/>
              </a:buClr>
              <a:buSzPts val="1300"/>
              <a:buAutoNum type="alphaUcPeriod"/>
            </a:pPr>
            <a:r>
              <a:rPr b="1" lang="en" sz="1300">
                <a:solidFill>
                  <a:srgbClr val="000000"/>
                </a:solidFill>
              </a:rPr>
              <a:t>Check register showing running balance</a:t>
            </a:r>
            <a:endParaRPr b="1" sz="1300">
              <a:solidFill>
                <a:srgbClr val="000000"/>
              </a:solidFill>
            </a:endParaRPr>
          </a:p>
          <a:p>
            <a:pPr indent="-311150" lvl="1" marL="914400" rtl="0" algn="l">
              <a:lnSpc>
                <a:spcPct val="115000"/>
              </a:lnSpc>
              <a:spcBef>
                <a:spcPts val="0"/>
              </a:spcBef>
              <a:spcAft>
                <a:spcPts val="0"/>
              </a:spcAft>
              <a:buClr>
                <a:srgbClr val="000000"/>
              </a:buClr>
              <a:buSzPts val="1300"/>
              <a:buAutoNum type="alphaUcPeriod"/>
            </a:pPr>
            <a:r>
              <a:rPr b="1" lang="en" sz="1300">
                <a:solidFill>
                  <a:srgbClr val="000000"/>
                </a:solidFill>
              </a:rPr>
              <a:t>Budget reports for reconciliations and current balance for meetings</a:t>
            </a:r>
            <a:endParaRPr b="1" sz="1300">
              <a:solidFill>
                <a:srgbClr val="000000"/>
              </a:solidFill>
            </a:endParaRPr>
          </a:p>
          <a:p>
            <a:pPr indent="0" lvl="0" marL="0" rtl="0" algn="l">
              <a:lnSpc>
                <a:spcPct val="115000"/>
              </a:lnSpc>
              <a:spcBef>
                <a:spcPts val="1600"/>
              </a:spcBef>
              <a:spcAft>
                <a:spcPts val="0"/>
              </a:spcAft>
              <a:buSzPts val="1800"/>
              <a:buNone/>
            </a:pPr>
            <a:r>
              <a:rPr b="1" lang="en" sz="1300">
                <a:solidFill>
                  <a:srgbClr val="000000"/>
                </a:solidFill>
              </a:rPr>
              <a:t>	Signed: _______________________________        Date: ______________________________</a:t>
            </a:r>
            <a:endParaRPr b="1" sz="1300">
              <a:solidFill>
                <a:srgbClr val="000000"/>
              </a:solidFill>
            </a:endParaRPr>
          </a:p>
          <a:p>
            <a:pPr indent="0" lvl="0" marL="914400" rtl="0" algn="l">
              <a:lnSpc>
                <a:spcPct val="115000"/>
              </a:lnSpc>
              <a:spcBef>
                <a:spcPts val="1600"/>
              </a:spcBef>
              <a:spcAft>
                <a:spcPts val="0"/>
              </a:spcAft>
              <a:buSzPts val="1800"/>
              <a:buNone/>
            </a:pPr>
            <a:r>
              <a:t/>
            </a:r>
            <a:endParaRPr b="1">
              <a:solidFill>
                <a:srgbClr val="000000"/>
              </a:solidFill>
            </a:endParaRPr>
          </a:p>
          <a:p>
            <a:pPr indent="0" lvl="0" marL="914400" rtl="0" algn="l">
              <a:lnSpc>
                <a:spcPct val="115000"/>
              </a:lnSpc>
              <a:spcBef>
                <a:spcPts val="1600"/>
              </a:spcBef>
              <a:spcAft>
                <a:spcPts val="0"/>
              </a:spcAft>
              <a:buSzPts val="1800"/>
              <a:buNone/>
            </a:pPr>
            <a:r>
              <a:t/>
            </a:r>
            <a:endParaRPr b="1">
              <a:solidFill>
                <a:srgbClr val="000000"/>
              </a:solidFill>
            </a:endParaRPr>
          </a:p>
          <a:p>
            <a:pPr indent="0" lvl="0" marL="0" rtl="0" algn="l">
              <a:lnSpc>
                <a:spcPct val="115000"/>
              </a:lnSpc>
              <a:spcBef>
                <a:spcPts val="1600"/>
              </a:spcBef>
              <a:spcAft>
                <a:spcPts val="0"/>
              </a:spcAft>
              <a:buSzPts val="1800"/>
              <a:buNone/>
            </a:pPr>
            <a:r>
              <a:t/>
            </a:r>
            <a:endParaRPr sz="1500"/>
          </a:p>
          <a:p>
            <a:pPr indent="0" lvl="0" marL="457200" rtl="0" algn="l">
              <a:lnSpc>
                <a:spcPct val="115000"/>
              </a:lnSpc>
              <a:spcBef>
                <a:spcPts val="1600"/>
              </a:spcBef>
              <a:spcAft>
                <a:spcPts val="0"/>
              </a:spcAft>
              <a:buSzPts val="1800"/>
              <a:buNone/>
            </a:pPr>
            <a:r>
              <a:t/>
            </a:r>
            <a:endParaRPr sz="1500"/>
          </a:p>
          <a:p>
            <a:pPr indent="0" lvl="0" marL="914400" rtl="0" algn="l">
              <a:lnSpc>
                <a:spcPct val="115000"/>
              </a:lnSpc>
              <a:spcBef>
                <a:spcPts val="1600"/>
              </a:spcBef>
              <a:spcAft>
                <a:spcPts val="0"/>
              </a:spcAft>
              <a:buSzPts val="1800"/>
              <a:buNone/>
            </a:pPr>
            <a:r>
              <a:t/>
            </a:r>
            <a:endParaRPr sz="1500"/>
          </a:p>
          <a:p>
            <a:pPr indent="0" lvl="0" marL="0" rtl="0" algn="l">
              <a:lnSpc>
                <a:spcPct val="115000"/>
              </a:lnSpc>
              <a:spcBef>
                <a:spcPts val="1600"/>
              </a:spcBef>
              <a:spcAft>
                <a:spcPts val="1600"/>
              </a:spcAft>
              <a:buSzPts val="1800"/>
              <a:buNone/>
            </a:pPr>
            <a:r>
              <a:rPr lang="en" sz="1500"/>
              <a:t>            	.	</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60" name="Shape 60"/>
        <p:cNvGrpSpPr/>
        <p:nvPr/>
      </p:nvGrpSpPr>
      <p:grpSpPr>
        <a:xfrm>
          <a:off x="0" y="0"/>
          <a:ext cx="0" cy="0"/>
          <a:chOff x="0" y="0"/>
          <a:chExt cx="0" cy="0"/>
        </a:xfrm>
      </p:grpSpPr>
      <p:sp>
        <p:nvSpPr>
          <p:cNvPr id="61" name="Google Shape;61;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1" lang="en"/>
              <a:t>Forms and Templates for Binder</a:t>
            </a:r>
            <a:endParaRPr b="1" i="1"/>
          </a:p>
        </p:txBody>
      </p:sp>
      <p:sp>
        <p:nvSpPr>
          <p:cNvPr id="62" name="Google Shape;62;p2"/>
          <p:cNvSpPr txBox="1"/>
          <p:nvPr>
            <p:ph idx="1" type="body"/>
          </p:nvPr>
        </p:nvSpPr>
        <p:spPr>
          <a:xfrm>
            <a:off x="311700" y="940075"/>
            <a:ext cx="8520600" cy="3975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
                <a:solidFill>
                  <a:srgbClr val="000000"/>
                </a:solidFill>
              </a:rPr>
              <a:t>Request/Authorization for Payment</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Funds Received Form</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Deposit Summary Form</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District Membership Dues Payment Form</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MemberHub - State &amp; National Pd., Store </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W9 Form</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Officer List </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Financial Review Form</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Budget Template </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Treasurer Report Template </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Sales Tax Exempt Form</a:t>
            </a: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82" name="Shape 182"/>
        <p:cNvGrpSpPr/>
        <p:nvPr/>
      </p:nvGrpSpPr>
      <p:grpSpPr>
        <a:xfrm>
          <a:off x="0" y="0"/>
          <a:ext cx="0" cy="0"/>
          <a:chOff x="0" y="0"/>
          <a:chExt cx="0" cy="0"/>
        </a:xfrm>
      </p:grpSpPr>
      <p:sp>
        <p:nvSpPr>
          <p:cNvPr id="183" name="Google Shape;183;p20"/>
          <p:cNvSpPr txBox="1"/>
          <p:nvPr>
            <p:ph type="title"/>
          </p:nvPr>
        </p:nvSpPr>
        <p:spPr>
          <a:xfrm>
            <a:off x="311700" y="188025"/>
            <a:ext cx="8520600" cy="52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1" lang="en"/>
              <a:t>Bank Reconciliations</a:t>
            </a:r>
            <a:endParaRPr b="1" i="1"/>
          </a:p>
        </p:txBody>
      </p:sp>
      <p:sp>
        <p:nvSpPr>
          <p:cNvPr id="184" name="Google Shape;184;p20"/>
          <p:cNvSpPr txBox="1"/>
          <p:nvPr>
            <p:ph idx="1" type="body"/>
          </p:nvPr>
        </p:nvSpPr>
        <p:spPr>
          <a:xfrm>
            <a:off x="107425" y="792350"/>
            <a:ext cx="8903700" cy="4243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
                <a:solidFill>
                  <a:srgbClr val="000000"/>
                </a:solidFill>
              </a:rPr>
              <a:t>Monthly bank reconciliations should be performed to account for expenses and income with any outstanding checks.</a:t>
            </a:r>
            <a:endParaRPr>
              <a:solidFill>
                <a:srgbClr val="000000"/>
              </a:solidFill>
            </a:endParaRPr>
          </a:p>
          <a:p>
            <a:pPr indent="0" lvl="0" marL="457200" rtl="0" algn="l">
              <a:lnSpc>
                <a:spcPct val="115000"/>
              </a:lnSpc>
              <a:spcBef>
                <a:spcPts val="1600"/>
              </a:spcBef>
              <a:spcAft>
                <a:spcPts val="0"/>
              </a:spcAft>
              <a:buSzPts val="1800"/>
              <a:buNone/>
            </a:pPr>
            <a:r>
              <a:t/>
            </a:r>
            <a:endParaRPr>
              <a:solidFill>
                <a:srgbClr val="000000"/>
              </a:solidFill>
            </a:endParaRPr>
          </a:p>
          <a:p>
            <a:pPr indent="-342900" lvl="0" marL="457200" rtl="0" algn="l">
              <a:lnSpc>
                <a:spcPct val="115000"/>
              </a:lnSpc>
              <a:spcBef>
                <a:spcPts val="1600"/>
              </a:spcBef>
              <a:spcAft>
                <a:spcPts val="0"/>
              </a:spcAft>
              <a:buClr>
                <a:srgbClr val="000000"/>
              </a:buClr>
              <a:buSzPts val="1800"/>
              <a:buChar char="●"/>
            </a:pPr>
            <a:r>
              <a:rPr lang="en">
                <a:solidFill>
                  <a:srgbClr val="000000"/>
                </a:solidFill>
              </a:rPr>
              <a:t>Treasurer Reports - present monthly to board and at general membership meeting (can be email virtually or posted in area of the meeting)</a:t>
            </a:r>
            <a:endParaRPr>
              <a:solidFill>
                <a:srgbClr val="000000"/>
              </a:solidFill>
            </a:endParaRPr>
          </a:p>
        </p:txBody>
      </p:sp>
      <p:pic>
        <p:nvPicPr>
          <p:cNvPr id="185" name="Google Shape;185;p20"/>
          <p:cNvPicPr preferRelativeResize="0"/>
          <p:nvPr/>
        </p:nvPicPr>
        <p:blipFill rotWithShape="1">
          <a:blip r:embed="rId3">
            <a:alphaModFix/>
          </a:blip>
          <a:srcRect b="0" l="0" r="0" t="0"/>
          <a:stretch/>
        </p:blipFill>
        <p:spPr>
          <a:xfrm>
            <a:off x="220850" y="2931800"/>
            <a:ext cx="3867700" cy="1956550"/>
          </a:xfrm>
          <a:prstGeom prst="rect">
            <a:avLst/>
          </a:prstGeom>
          <a:noFill/>
          <a:ln>
            <a:noFill/>
          </a:ln>
        </p:spPr>
      </p:pic>
      <p:pic>
        <p:nvPicPr>
          <p:cNvPr descr="Bitmoji Image" id="186" name="Google Shape;186;p20"/>
          <p:cNvPicPr preferRelativeResize="0"/>
          <p:nvPr/>
        </p:nvPicPr>
        <p:blipFill rotWithShape="1">
          <a:blip r:embed="rId4">
            <a:alphaModFix/>
          </a:blip>
          <a:srcRect b="0" l="0" r="0" t="0"/>
          <a:stretch/>
        </p:blipFill>
        <p:spPr>
          <a:xfrm>
            <a:off x="6629875" y="2878050"/>
            <a:ext cx="2269575" cy="1956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90" name="Shape 190"/>
        <p:cNvGrpSpPr/>
        <p:nvPr/>
      </p:nvGrpSpPr>
      <p:grpSpPr>
        <a:xfrm>
          <a:off x="0" y="0"/>
          <a:ext cx="0" cy="0"/>
          <a:chOff x="0" y="0"/>
          <a:chExt cx="0" cy="0"/>
        </a:xfrm>
      </p:grpSpPr>
      <p:sp>
        <p:nvSpPr>
          <p:cNvPr id="191" name="Google Shape;191;p21"/>
          <p:cNvSpPr txBox="1"/>
          <p:nvPr>
            <p:ph type="title"/>
          </p:nvPr>
        </p:nvSpPr>
        <p:spPr>
          <a:xfrm>
            <a:off x="311700" y="147725"/>
            <a:ext cx="8520600" cy="537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1" lang="en"/>
              <a:t>Financial Review</a:t>
            </a:r>
            <a:r>
              <a:rPr lang="en"/>
              <a:t> </a:t>
            </a:r>
            <a:endParaRPr/>
          </a:p>
        </p:txBody>
      </p:sp>
      <p:sp>
        <p:nvSpPr>
          <p:cNvPr id="192" name="Google Shape;192;p21"/>
          <p:cNvSpPr txBox="1"/>
          <p:nvPr>
            <p:ph idx="1" type="body"/>
          </p:nvPr>
        </p:nvSpPr>
        <p:spPr>
          <a:xfrm>
            <a:off x="134300" y="685025"/>
            <a:ext cx="8917200" cy="435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i="1" lang="en" sz="2000" u="sng">
                <a:solidFill>
                  <a:srgbClr val="000000"/>
                </a:solidFill>
              </a:rPr>
              <a:t>Due By July 15th	</a:t>
            </a:r>
            <a:endParaRPr b="1" i="1" sz="2000" u="sng">
              <a:solidFill>
                <a:srgbClr val="000000"/>
              </a:solidFill>
            </a:endParaRPr>
          </a:p>
          <a:p>
            <a:pPr indent="0" lvl="0" marL="0" rtl="0" algn="l">
              <a:lnSpc>
                <a:spcPct val="115000"/>
              </a:lnSpc>
              <a:spcBef>
                <a:spcPts val="1600"/>
              </a:spcBef>
              <a:spcAft>
                <a:spcPts val="0"/>
              </a:spcAft>
              <a:buSzPts val="1800"/>
              <a:buNone/>
            </a:pPr>
            <a:r>
              <a:rPr lang="en">
                <a:solidFill>
                  <a:srgbClr val="000000"/>
                </a:solidFill>
              </a:rPr>
              <a:t>Who needs copies:</a:t>
            </a:r>
            <a:endParaRPr>
              <a:solidFill>
                <a:srgbClr val="000000"/>
              </a:solidFill>
            </a:endParaRPr>
          </a:p>
          <a:p>
            <a:pPr indent="-342900" lvl="0" marL="457200" rtl="0" algn="l">
              <a:lnSpc>
                <a:spcPct val="115000"/>
              </a:lnSpc>
              <a:spcBef>
                <a:spcPts val="1600"/>
              </a:spcBef>
              <a:spcAft>
                <a:spcPts val="0"/>
              </a:spcAft>
              <a:buClr>
                <a:srgbClr val="000000"/>
              </a:buClr>
              <a:buSzPts val="1800"/>
              <a:buChar char="●"/>
            </a:pPr>
            <a:r>
              <a:rPr lang="en">
                <a:solidFill>
                  <a:srgbClr val="000000"/>
                </a:solidFill>
              </a:rPr>
              <a:t>Kentucky State PTA - Email a copy to </a:t>
            </a:r>
            <a:r>
              <a:rPr lang="en" u="sng">
                <a:solidFill>
                  <a:srgbClr val="000000"/>
                </a:solidFill>
                <a:hlinkClick r:id="rId3">
                  <a:extLst>
                    <a:ext uri="{A12FA001-AC4F-418D-AE19-62706E023703}">
                      <ahyp:hlinkClr val="tx"/>
                    </a:ext>
                  </a:extLst>
                </a:hlinkClick>
              </a:rPr>
              <a:t>kentuckypta@bellsouth.net</a:t>
            </a:r>
            <a:r>
              <a:rPr lang="en" u="sng">
                <a:solidFill>
                  <a:srgbClr val="000000"/>
                </a:solidFill>
              </a:rPr>
              <a:t> or upload in Memberhub</a:t>
            </a:r>
            <a:endParaRPr>
              <a:solidFill>
                <a:srgbClr val="000000"/>
              </a:solidFill>
            </a:endParaRPr>
          </a:p>
          <a:p>
            <a:pPr indent="-317500" lvl="1" marL="914400" rtl="0" algn="l">
              <a:lnSpc>
                <a:spcPct val="115000"/>
              </a:lnSpc>
              <a:spcBef>
                <a:spcPts val="0"/>
              </a:spcBef>
              <a:spcAft>
                <a:spcPts val="0"/>
              </a:spcAft>
              <a:buClr>
                <a:srgbClr val="000000"/>
              </a:buClr>
              <a:buSzPts val="1400"/>
              <a:buChar char="○"/>
            </a:pPr>
            <a:r>
              <a:rPr lang="en">
                <a:solidFill>
                  <a:srgbClr val="000000"/>
                </a:solidFill>
              </a:rPr>
              <a:t>After emailing it, log in to memberhub and submit it under Audit/Financial review</a:t>
            </a:r>
            <a:endParaRPr>
              <a:solidFill>
                <a:srgbClr val="000000"/>
              </a:solidFill>
            </a:endParaRPr>
          </a:p>
          <a:p>
            <a:pPr indent="-317500" lvl="1" marL="914400" rtl="0" algn="l">
              <a:lnSpc>
                <a:spcPct val="115000"/>
              </a:lnSpc>
              <a:spcBef>
                <a:spcPts val="0"/>
              </a:spcBef>
              <a:spcAft>
                <a:spcPts val="0"/>
              </a:spcAft>
              <a:buClr>
                <a:srgbClr val="000000"/>
              </a:buClr>
              <a:buSzPts val="1400"/>
              <a:buChar char="○"/>
            </a:pPr>
            <a:r>
              <a:rPr lang="en">
                <a:solidFill>
                  <a:srgbClr val="000000"/>
                </a:solidFill>
              </a:rPr>
              <a:t>15th District receives a copy </a:t>
            </a:r>
            <a:endParaRPr>
              <a:solidFill>
                <a:srgbClr val="000000"/>
              </a:solidFill>
            </a:endParaRPr>
          </a:p>
          <a:p>
            <a:pPr indent="-317500" lvl="1" marL="914400" rtl="0" algn="l">
              <a:lnSpc>
                <a:spcPct val="115000"/>
              </a:lnSpc>
              <a:spcBef>
                <a:spcPts val="0"/>
              </a:spcBef>
              <a:spcAft>
                <a:spcPts val="0"/>
              </a:spcAft>
              <a:buClr>
                <a:srgbClr val="000000"/>
              </a:buClr>
              <a:buSzPts val="1400"/>
              <a:buChar char="○"/>
            </a:pPr>
            <a:r>
              <a:rPr lang="en">
                <a:solidFill>
                  <a:srgbClr val="000000"/>
                </a:solidFill>
              </a:rPr>
              <a:t>Principal </a:t>
            </a:r>
            <a:endParaRPr>
              <a:solidFill>
                <a:srgbClr val="000000"/>
              </a:solidFill>
            </a:endParaRPr>
          </a:p>
          <a:p>
            <a:pPr indent="-317500" lvl="1" marL="914400" rtl="0" algn="l">
              <a:lnSpc>
                <a:spcPct val="115000"/>
              </a:lnSpc>
              <a:spcBef>
                <a:spcPts val="0"/>
              </a:spcBef>
              <a:spcAft>
                <a:spcPts val="0"/>
              </a:spcAft>
              <a:buClr>
                <a:srgbClr val="000000"/>
              </a:buClr>
              <a:buSzPts val="1400"/>
              <a:buChar char="○"/>
            </a:pPr>
            <a:r>
              <a:rPr lang="en">
                <a:solidFill>
                  <a:srgbClr val="000000"/>
                </a:solidFill>
              </a:rPr>
              <a:t>Treasurer Binder	</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Make sure you present the review at the first general meeting. </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Incoming treasurer should not accept/receive the checkbook and records until a FInancial review has been completed and he/she has been given a copy of the completed form.</a:t>
            </a:r>
            <a:endParaRPr>
              <a:solidFill>
                <a:srgbClr val="000000"/>
              </a:solidFill>
            </a:endParaRPr>
          </a:p>
        </p:txBody>
      </p:sp>
      <p:sp>
        <p:nvSpPr>
          <p:cNvPr id="193" name="Google Shape;193;p21"/>
          <p:cNvSpPr/>
          <p:nvPr/>
        </p:nvSpPr>
        <p:spPr>
          <a:xfrm>
            <a:off x="6809941" y="147725"/>
            <a:ext cx="2022359" cy="1711359"/>
          </a:xfrm>
          <a:prstGeom prst="star7">
            <a:avLst>
              <a:gd fmla="val 34601" name="adj"/>
              <a:gd fmla="val 102572" name="hf"/>
              <a:gd fmla="val 105210" name="vf"/>
            </a:avLst>
          </a:prstGeom>
          <a:solidFill>
            <a:srgbClr val="FF0000"/>
          </a:solidFill>
          <a:ln cap="flat" cmpd="sng" w="38100">
            <a:solidFill>
              <a:srgbClr val="006E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Form &amp; </a:t>
            </a:r>
            <a:r>
              <a:rPr lang="en">
                <a:solidFill>
                  <a:schemeClr val="lt1"/>
                </a:solidFill>
              </a:rPr>
              <a:t>Instructions</a:t>
            </a:r>
            <a:r>
              <a:rPr b="0" i="0" lang="en" sz="1400" u="none" cap="none" strike="noStrike">
                <a:solidFill>
                  <a:schemeClr val="lt1"/>
                </a:solidFill>
                <a:latin typeface="Arial"/>
                <a:ea typeface="Arial"/>
                <a:cs typeface="Arial"/>
                <a:sym typeface="Arial"/>
              </a:rPr>
              <a:t> in the KY PTA Toolkit!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97" name="Shape 197"/>
        <p:cNvGrpSpPr/>
        <p:nvPr/>
      </p:nvGrpSpPr>
      <p:grpSpPr>
        <a:xfrm>
          <a:off x="0" y="0"/>
          <a:ext cx="0" cy="0"/>
          <a:chOff x="0" y="0"/>
          <a:chExt cx="0" cy="0"/>
        </a:xfrm>
      </p:grpSpPr>
      <p:sp>
        <p:nvSpPr>
          <p:cNvPr id="198" name="Google Shape;198;p22"/>
          <p:cNvSpPr txBox="1"/>
          <p:nvPr>
            <p:ph type="title"/>
          </p:nvPr>
        </p:nvSpPr>
        <p:spPr>
          <a:xfrm>
            <a:off x="311700" y="174575"/>
            <a:ext cx="8520600" cy="8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1" lang="en" sz="3000"/>
              <a:t>Financial Review Cont.</a:t>
            </a:r>
            <a:endParaRPr b="1" i="1" sz="3000"/>
          </a:p>
        </p:txBody>
      </p:sp>
      <p:sp>
        <p:nvSpPr>
          <p:cNvPr id="199" name="Google Shape;199;p22"/>
          <p:cNvSpPr txBox="1"/>
          <p:nvPr>
            <p:ph idx="1" type="body"/>
          </p:nvPr>
        </p:nvSpPr>
        <p:spPr>
          <a:xfrm>
            <a:off x="174575" y="763025"/>
            <a:ext cx="8836500" cy="419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200">
                <a:solidFill>
                  <a:srgbClr val="000000"/>
                </a:solidFill>
              </a:rPr>
              <a:t>Kentucky PTA bylaws require every local unit to complete a Financial Review and submit a completed form to the Kentucky PTA.  A Financial Review must be completed every year even if the current treasurer has been elected for another term and/or if you have 2-year terms.</a:t>
            </a:r>
            <a:endParaRPr sz="2200">
              <a:solidFill>
                <a:srgbClr val="000000"/>
              </a:solidFill>
            </a:endParaRPr>
          </a:p>
          <a:p>
            <a:pPr indent="0" lvl="0" marL="0" rtl="0" algn="l">
              <a:lnSpc>
                <a:spcPct val="115000"/>
              </a:lnSpc>
              <a:spcBef>
                <a:spcPts val="1600"/>
              </a:spcBef>
              <a:spcAft>
                <a:spcPts val="1600"/>
              </a:spcAft>
              <a:buSzPts val="1800"/>
              <a:buNone/>
            </a:pPr>
            <a:r>
              <a:rPr lang="en" sz="2200">
                <a:solidFill>
                  <a:srgbClr val="000000"/>
                </a:solidFill>
              </a:rPr>
              <a:t>The purpose is to certify the accuracy of the books and records of the treasurer and to assure the membership that the association’s resources/funds are being managed in a business like manner the regulations established for their use.</a:t>
            </a:r>
            <a:endParaRPr sz="22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203" name="Shape 203"/>
        <p:cNvGrpSpPr/>
        <p:nvPr/>
      </p:nvGrpSpPr>
      <p:grpSpPr>
        <a:xfrm>
          <a:off x="0" y="0"/>
          <a:ext cx="0" cy="0"/>
          <a:chOff x="0" y="0"/>
          <a:chExt cx="0" cy="0"/>
        </a:xfrm>
      </p:grpSpPr>
      <p:sp>
        <p:nvSpPr>
          <p:cNvPr id="204" name="Google Shape;204;p23"/>
          <p:cNvSpPr txBox="1"/>
          <p:nvPr>
            <p:ph type="title"/>
          </p:nvPr>
        </p:nvSpPr>
        <p:spPr>
          <a:xfrm>
            <a:off x="311700" y="201450"/>
            <a:ext cx="8520600" cy="52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1" lang="en"/>
              <a:t>What you Need for the Financial Review </a:t>
            </a:r>
            <a:endParaRPr b="1" i="1"/>
          </a:p>
        </p:txBody>
      </p:sp>
      <p:sp>
        <p:nvSpPr>
          <p:cNvPr id="205" name="Google Shape;205;p23"/>
          <p:cNvSpPr txBox="1"/>
          <p:nvPr>
            <p:ph idx="1" type="body"/>
          </p:nvPr>
        </p:nvSpPr>
        <p:spPr>
          <a:xfrm>
            <a:off x="120875" y="832625"/>
            <a:ext cx="8863500" cy="431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500">
                <a:solidFill>
                  <a:srgbClr val="000000"/>
                </a:solidFill>
              </a:rPr>
              <a:t>The fiscal year is July 1st through June 30th, check your bylaws to confirm fiscal year dates.  The treasurer should provide the following to the reviewers:</a:t>
            </a:r>
            <a:endParaRPr b="1" sz="1500">
              <a:solidFill>
                <a:srgbClr val="000000"/>
              </a:solidFill>
            </a:endParaRPr>
          </a:p>
          <a:p>
            <a:pPr indent="-323850" lvl="0" marL="457200" rtl="0" algn="l">
              <a:lnSpc>
                <a:spcPct val="115000"/>
              </a:lnSpc>
              <a:spcBef>
                <a:spcPts val="1600"/>
              </a:spcBef>
              <a:spcAft>
                <a:spcPts val="0"/>
              </a:spcAft>
              <a:buClr>
                <a:srgbClr val="000000"/>
              </a:buClr>
              <a:buSzPts val="1500"/>
              <a:buChar char="-"/>
            </a:pPr>
            <a:r>
              <a:rPr b="1" lang="en" sz="1500">
                <a:solidFill>
                  <a:srgbClr val="000000"/>
                </a:solidFill>
              </a:rPr>
              <a:t>A copy of last year’s financial review,</a:t>
            </a:r>
            <a:endParaRPr b="1" sz="1500">
              <a:solidFill>
                <a:srgbClr val="000000"/>
              </a:solidFill>
            </a:endParaRPr>
          </a:p>
          <a:p>
            <a:pPr indent="-323850" lvl="0" marL="457200" rtl="0" algn="l">
              <a:lnSpc>
                <a:spcPct val="115000"/>
              </a:lnSpc>
              <a:spcBef>
                <a:spcPts val="0"/>
              </a:spcBef>
              <a:spcAft>
                <a:spcPts val="0"/>
              </a:spcAft>
              <a:buClr>
                <a:srgbClr val="000000"/>
              </a:buClr>
              <a:buSzPts val="1500"/>
              <a:buChar char="-"/>
            </a:pPr>
            <a:r>
              <a:rPr b="1" lang="en" sz="1500">
                <a:solidFill>
                  <a:srgbClr val="000000"/>
                </a:solidFill>
              </a:rPr>
              <a:t>A copy of the approved budget for the year along with board minutes approving it.</a:t>
            </a:r>
            <a:endParaRPr b="1" sz="1500">
              <a:solidFill>
                <a:srgbClr val="000000"/>
              </a:solidFill>
            </a:endParaRPr>
          </a:p>
          <a:p>
            <a:pPr indent="-323850" lvl="0" marL="457200" rtl="0" algn="l">
              <a:lnSpc>
                <a:spcPct val="115000"/>
              </a:lnSpc>
              <a:spcBef>
                <a:spcPts val="0"/>
              </a:spcBef>
              <a:spcAft>
                <a:spcPts val="0"/>
              </a:spcAft>
              <a:buClr>
                <a:srgbClr val="000000"/>
              </a:buClr>
              <a:buSzPts val="1500"/>
              <a:buChar char="-"/>
            </a:pPr>
            <a:r>
              <a:rPr b="1" lang="en" sz="1500">
                <a:solidFill>
                  <a:srgbClr val="000000"/>
                </a:solidFill>
              </a:rPr>
              <a:t>All approved board and executive minutes.</a:t>
            </a:r>
            <a:endParaRPr b="1" sz="1500">
              <a:solidFill>
                <a:srgbClr val="000000"/>
              </a:solidFill>
            </a:endParaRPr>
          </a:p>
          <a:p>
            <a:pPr indent="-323850" lvl="0" marL="457200" rtl="0" algn="l">
              <a:lnSpc>
                <a:spcPct val="115000"/>
              </a:lnSpc>
              <a:spcBef>
                <a:spcPts val="0"/>
              </a:spcBef>
              <a:spcAft>
                <a:spcPts val="0"/>
              </a:spcAft>
              <a:buClr>
                <a:srgbClr val="000000"/>
              </a:buClr>
              <a:buSzPts val="1500"/>
              <a:buChar char="-"/>
            </a:pPr>
            <a:r>
              <a:rPr b="1" lang="en" sz="1500">
                <a:solidFill>
                  <a:srgbClr val="000000"/>
                </a:solidFill>
              </a:rPr>
              <a:t>Treasurer monthly reports/reconciliations.</a:t>
            </a:r>
            <a:endParaRPr b="1" sz="1500">
              <a:solidFill>
                <a:srgbClr val="000000"/>
              </a:solidFill>
            </a:endParaRPr>
          </a:p>
          <a:p>
            <a:pPr indent="-323850" lvl="0" marL="457200" rtl="0" algn="l">
              <a:lnSpc>
                <a:spcPct val="115000"/>
              </a:lnSpc>
              <a:spcBef>
                <a:spcPts val="0"/>
              </a:spcBef>
              <a:spcAft>
                <a:spcPts val="0"/>
              </a:spcAft>
              <a:buClr>
                <a:srgbClr val="000000"/>
              </a:buClr>
              <a:buSzPts val="1500"/>
              <a:buChar char="-"/>
            </a:pPr>
            <a:r>
              <a:rPr b="1" lang="en" sz="1500">
                <a:solidFill>
                  <a:srgbClr val="000000"/>
                </a:solidFill>
              </a:rPr>
              <a:t>Checkbook with register including voided checks.</a:t>
            </a:r>
            <a:endParaRPr b="1" sz="1500">
              <a:solidFill>
                <a:srgbClr val="000000"/>
              </a:solidFill>
            </a:endParaRPr>
          </a:p>
          <a:p>
            <a:pPr indent="-323850" lvl="0" marL="457200" rtl="0" algn="l">
              <a:lnSpc>
                <a:spcPct val="115000"/>
              </a:lnSpc>
              <a:spcBef>
                <a:spcPts val="0"/>
              </a:spcBef>
              <a:spcAft>
                <a:spcPts val="0"/>
              </a:spcAft>
              <a:buClr>
                <a:srgbClr val="000000"/>
              </a:buClr>
              <a:buSzPts val="1500"/>
              <a:buChar char="-"/>
            </a:pPr>
            <a:r>
              <a:rPr b="1" lang="en" sz="1500">
                <a:solidFill>
                  <a:srgbClr val="000000"/>
                </a:solidFill>
              </a:rPr>
              <a:t>All bank statements for the year for all accounts including savings.</a:t>
            </a:r>
            <a:endParaRPr b="1" sz="1500">
              <a:solidFill>
                <a:srgbClr val="000000"/>
              </a:solidFill>
            </a:endParaRPr>
          </a:p>
          <a:p>
            <a:pPr indent="-323850" lvl="0" marL="457200" rtl="0" algn="l">
              <a:lnSpc>
                <a:spcPct val="115000"/>
              </a:lnSpc>
              <a:spcBef>
                <a:spcPts val="0"/>
              </a:spcBef>
              <a:spcAft>
                <a:spcPts val="0"/>
              </a:spcAft>
              <a:buClr>
                <a:srgbClr val="000000"/>
              </a:buClr>
              <a:buSzPts val="1500"/>
              <a:buChar char="-"/>
            </a:pPr>
            <a:r>
              <a:rPr b="1" lang="en" sz="1500">
                <a:solidFill>
                  <a:srgbClr val="000000"/>
                </a:solidFill>
              </a:rPr>
              <a:t>All funds received forms along with deposit receipts that include the signatures from 2 people.</a:t>
            </a:r>
            <a:endParaRPr b="1" sz="1500">
              <a:solidFill>
                <a:srgbClr val="000000"/>
              </a:solidFill>
            </a:endParaRPr>
          </a:p>
          <a:p>
            <a:pPr indent="-323850" lvl="0" marL="457200" rtl="0" algn="l">
              <a:lnSpc>
                <a:spcPct val="115000"/>
              </a:lnSpc>
              <a:spcBef>
                <a:spcPts val="0"/>
              </a:spcBef>
              <a:spcAft>
                <a:spcPts val="0"/>
              </a:spcAft>
              <a:buClr>
                <a:srgbClr val="000000"/>
              </a:buClr>
              <a:buSzPts val="1500"/>
              <a:buChar char="-"/>
            </a:pPr>
            <a:r>
              <a:rPr b="1" lang="en" sz="1500">
                <a:solidFill>
                  <a:srgbClr val="000000"/>
                </a:solidFill>
              </a:rPr>
              <a:t>All reimbursement and authorization forms signed by the President with receipts attached.</a:t>
            </a:r>
            <a:endParaRPr b="1" sz="1500">
              <a:solidFill>
                <a:srgbClr val="000000"/>
              </a:solidFill>
            </a:endParaRPr>
          </a:p>
          <a:p>
            <a:pPr indent="-323850" lvl="0" marL="457200" rtl="0" algn="l">
              <a:lnSpc>
                <a:spcPct val="115000"/>
              </a:lnSpc>
              <a:spcBef>
                <a:spcPts val="0"/>
              </a:spcBef>
              <a:spcAft>
                <a:spcPts val="0"/>
              </a:spcAft>
              <a:buClr>
                <a:srgbClr val="000000"/>
              </a:buClr>
              <a:buSzPts val="1500"/>
              <a:buChar char="-"/>
            </a:pPr>
            <a:r>
              <a:rPr b="1" lang="en" sz="1500">
                <a:solidFill>
                  <a:srgbClr val="000000"/>
                </a:solidFill>
              </a:rPr>
              <a:t>Current bylaws and standing rules.</a:t>
            </a:r>
            <a:endParaRPr b="1" sz="1500">
              <a:solidFill>
                <a:srgbClr val="000000"/>
              </a:solidFill>
            </a:endParaRPr>
          </a:p>
          <a:p>
            <a:pPr indent="-323850" lvl="0" marL="457200" rtl="0" algn="l">
              <a:lnSpc>
                <a:spcPct val="115000"/>
              </a:lnSpc>
              <a:spcBef>
                <a:spcPts val="0"/>
              </a:spcBef>
              <a:spcAft>
                <a:spcPts val="0"/>
              </a:spcAft>
              <a:buClr>
                <a:srgbClr val="000000"/>
              </a:buClr>
              <a:buSzPts val="1500"/>
              <a:buChar char="-"/>
            </a:pPr>
            <a:r>
              <a:rPr b="1" lang="en" sz="1500">
                <a:solidFill>
                  <a:srgbClr val="000000"/>
                </a:solidFill>
              </a:rPr>
              <a:t>A completed current year financial review without signatures. The form can be found on the KY PTA website at </a:t>
            </a:r>
            <a:r>
              <a:rPr b="1" lang="en" sz="1500" u="sng">
                <a:solidFill>
                  <a:srgbClr val="000000"/>
                </a:solidFill>
                <a:hlinkClick r:id="rId3">
                  <a:extLst>
                    <a:ext uri="{A12FA001-AC4F-418D-AE19-62706E023703}">
                      <ahyp:hlinkClr val="tx"/>
                    </a:ext>
                  </a:extLst>
                </a:hlinkClick>
              </a:rPr>
              <a:t>www.kypta.org</a:t>
            </a:r>
            <a:r>
              <a:rPr b="1" lang="en" sz="1500">
                <a:solidFill>
                  <a:srgbClr val="000000"/>
                </a:solidFill>
              </a:rPr>
              <a:t>	</a:t>
            </a:r>
            <a:endParaRPr b="1" sz="1500">
              <a:solidFill>
                <a:srgbClr val="000000"/>
              </a:solidFill>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209" name="Shape 209"/>
        <p:cNvGrpSpPr/>
        <p:nvPr/>
      </p:nvGrpSpPr>
      <p:grpSpPr>
        <a:xfrm>
          <a:off x="0" y="0"/>
          <a:ext cx="0" cy="0"/>
          <a:chOff x="0" y="0"/>
          <a:chExt cx="0" cy="0"/>
        </a:xfrm>
      </p:grpSpPr>
      <p:sp>
        <p:nvSpPr>
          <p:cNvPr id="210" name="Google Shape;210;p24"/>
          <p:cNvSpPr txBox="1"/>
          <p:nvPr>
            <p:ph type="title"/>
          </p:nvPr>
        </p:nvSpPr>
        <p:spPr>
          <a:xfrm>
            <a:off x="311700" y="134300"/>
            <a:ext cx="8520600" cy="537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1" lang="en" sz="3200"/>
              <a:t>990N</a:t>
            </a:r>
            <a:endParaRPr b="1" i="1" sz="3200"/>
          </a:p>
        </p:txBody>
      </p:sp>
      <p:sp>
        <p:nvSpPr>
          <p:cNvPr id="211" name="Google Shape;211;p24"/>
          <p:cNvSpPr txBox="1"/>
          <p:nvPr>
            <p:ph idx="1" type="body"/>
          </p:nvPr>
        </p:nvSpPr>
        <p:spPr>
          <a:xfrm>
            <a:off x="107425" y="671600"/>
            <a:ext cx="8957400" cy="439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600">
                <a:solidFill>
                  <a:srgbClr val="000000"/>
                </a:solidFill>
              </a:rPr>
              <a:t>Go to (1)</a:t>
            </a:r>
            <a:r>
              <a:rPr b="1" lang="en" sz="1600" u="sng">
                <a:solidFill>
                  <a:srgbClr val="000000"/>
                </a:solidFill>
              </a:rPr>
              <a:t> </a:t>
            </a:r>
            <a:r>
              <a:rPr b="1" lang="en" sz="1600" u="sng">
                <a:solidFill>
                  <a:srgbClr val="000000"/>
                </a:solidFill>
                <a:hlinkClick r:id="rId3">
                  <a:extLst>
                    <a:ext uri="{A12FA001-AC4F-418D-AE19-62706E023703}">
                      <ahyp:hlinkClr val="tx"/>
                    </a:ext>
                  </a:extLst>
                </a:hlinkClick>
              </a:rPr>
              <a:t>https://file990.org</a:t>
            </a:r>
            <a:r>
              <a:rPr b="1" lang="en" sz="1600">
                <a:solidFill>
                  <a:srgbClr val="000000"/>
                </a:solidFill>
              </a:rPr>
              <a:t>	(2) log-in or enter your EIN and e-mail address, (3) information should auto-populate (double check information), (4) make sure box is green next to $50,000 or less, (5) click next and fill out the remaining requested information, (6) click proceed to payment (it should always come up as zero, if not contact your district or state treasurer), (7) Click SUBMIT filing.  Instructions found at </a:t>
            </a:r>
            <a:r>
              <a:rPr b="1" lang="en" sz="1600" u="sng">
                <a:solidFill>
                  <a:srgbClr val="000000"/>
                </a:solidFill>
                <a:hlinkClick r:id="rId4">
                  <a:extLst>
                    <a:ext uri="{A12FA001-AC4F-418D-AE19-62706E023703}">
                      <ahyp:hlinkClr val="tx"/>
                    </a:ext>
                  </a:extLst>
                </a:hlinkClick>
              </a:rPr>
              <a:t>www.kypta.org</a:t>
            </a:r>
            <a:r>
              <a:rPr b="1" lang="en" sz="1600">
                <a:solidFill>
                  <a:srgbClr val="000000"/>
                </a:solidFill>
              </a:rPr>
              <a:t>	</a:t>
            </a:r>
            <a:endParaRPr b="1" sz="1600">
              <a:solidFill>
                <a:srgbClr val="000000"/>
              </a:solidFill>
            </a:endParaRPr>
          </a:p>
          <a:p>
            <a:pPr indent="0" lvl="0" marL="0" rtl="0" algn="l">
              <a:lnSpc>
                <a:spcPct val="115000"/>
              </a:lnSpc>
              <a:spcBef>
                <a:spcPts val="1600"/>
              </a:spcBef>
              <a:spcAft>
                <a:spcPts val="0"/>
              </a:spcAft>
              <a:buSzPts val="1800"/>
              <a:buNone/>
            </a:pPr>
            <a:r>
              <a:rPr b="1" lang="en" sz="1600">
                <a:solidFill>
                  <a:srgbClr val="000000"/>
                </a:solidFill>
              </a:rPr>
              <a:t>Completing the e-Postcard requires the six items listed below:</a:t>
            </a:r>
            <a:endParaRPr b="1" sz="1600">
              <a:solidFill>
                <a:srgbClr val="000000"/>
              </a:solidFill>
            </a:endParaRPr>
          </a:p>
          <a:p>
            <a:pPr indent="-330200" lvl="0" marL="457200" rtl="0" algn="l">
              <a:lnSpc>
                <a:spcPct val="115000"/>
              </a:lnSpc>
              <a:spcBef>
                <a:spcPts val="1600"/>
              </a:spcBef>
              <a:spcAft>
                <a:spcPts val="0"/>
              </a:spcAft>
              <a:buClr>
                <a:srgbClr val="000000"/>
              </a:buClr>
              <a:buSzPts val="1600"/>
              <a:buAutoNum type="arabicPeriod"/>
            </a:pPr>
            <a:r>
              <a:rPr b="1" lang="en" sz="1600">
                <a:solidFill>
                  <a:srgbClr val="000000"/>
                </a:solidFill>
              </a:rPr>
              <a:t>EIN Number</a:t>
            </a:r>
            <a:endParaRPr b="1" sz="1600">
              <a:solidFill>
                <a:srgbClr val="000000"/>
              </a:solidFill>
            </a:endParaRPr>
          </a:p>
          <a:p>
            <a:pPr indent="-330200" lvl="0" marL="457200" rtl="0" algn="l">
              <a:lnSpc>
                <a:spcPct val="115000"/>
              </a:lnSpc>
              <a:spcBef>
                <a:spcPts val="0"/>
              </a:spcBef>
              <a:spcAft>
                <a:spcPts val="0"/>
              </a:spcAft>
              <a:buClr>
                <a:srgbClr val="000000"/>
              </a:buClr>
              <a:buSzPts val="1600"/>
              <a:buAutoNum type="arabicPeriod"/>
            </a:pPr>
            <a:r>
              <a:rPr b="1" lang="en" sz="1600">
                <a:solidFill>
                  <a:srgbClr val="000000"/>
                </a:solidFill>
              </a:rPr>
              <a:t>Tax Year</a:t>
            </a:r>
            <a:endParaRPr b="1" sz="1600">
              <a:solidFill>
                <a:srgbClr val="000000"/>
              </a:solidFill>
            </a:endParaRPr>
          </a:p>
          <a:p>
            <a:pPr indent="-330200" lvl="0" marL="457200" rtl="0" algn="l">
              <a:lnSpc>
                <a:spcPct val="115000"/>
              </a:lnSpc>
              <a:spcBef>
                <a:spcPts val="0"/>
              </a:spcBef>
              <a:spcAft>
                <a:spcPts val="0"/>
              </a:spcAft>
              <a:buClr>
                <a:srgbClr val="000000"/>
              </a:buClr>
              <a:buSzPts val="1600"/>
              <a:buAutoNum type="arabicPeriod"/>
            </a:pPr>
            <a:r>
              <a:rPr b="1" lang="en" sz="1600">
                <a:solidFill>
                  <a:srgbClr val="000000"/>
                </a:solidFill>
              </a:rPr>
              <a:t>Legal name and mailing </a:t>
            </a:r>
            <a:endParaRPr b="1" sz="1600">
              <a:solidFill>
                <a:srgbClr val="000000"/>
              </a:solidFill>
            </a:endParaRPr>
          </a:p>
          <a:p>
            <a:pPr indent="-330200" lvl="0" marL="457200" rtl="0" algn="l">
              <a:lnSpc>
                <a:spcPct val="115000"/>
              </a:lnSpc>
              <a:spcBef>
                <a:spcPts val="0"/>
              </a:spcBef>
              <a:spcAft>
                <a:spcPts val="0"/>
              </a:spcAft>
              <a:buClr>
                <a:srgbClr val="000000"/>
              </a:buClr>
              <a:buSzPts val="1600"/>
              <a:buAutoNum type="arabicPeriod"/>
            </a:pPr>
            <a:r>
              <a:rPr b="1" lang="en" sz="1600">
                <a:solidFill>
                  <a:srgbClr val="000000"/>
                </a:solidFill>
              </a:rPr>
              <a:t>Name and address of a principal officer</a:t>
            </a:r>
            <a:endParaRPr b="1" sz="1600">
              <a:solidFill>
                <a:srgbClr val="000000"/>
              </a:solidFill>
            </a:endParaRPr>
          </a:p>
          <a:p>
            <a:pPr indent="-330200" lvl="0" marL="457200" rtl="0" algn="l">
              <a:lnSpc>
                <a:spcPct val="115000"/>
              </a:lnSpc>
              <a:spcBef>
                <a:spcPts val="0"/>
              </a:spcBef>
              <a:spcAft>
                <a:spcPts val="0"/>
              </a:spcAft>
              <a:buClr>
                <a:srgbClr val="000000"/>
              </a:buClr>
              <a:buSzPts val="1600"/>
              <a:buAutoNum type="arabicPeriod"/>
            </a:pPr>
            <a:r>
              <a:rPr b="1" lang="en" sz="1600">
                <a:solidFill>
                  <a:srgbClr val="000000"/>
                </a:solidFill>
              </a:rPr>
              <a:t>Website address if the organizations has one</a:t>
            </a:r>
            <a:endParaRPr b="1" sz="1600">
              <a:solidFill>
                <a:srgbClr val="000000"/>
              </a:solidFill>
            </a:endParaRPr>
          </a:p>
          <a:p>
            <a:pPr indent="-330200" lvl="0" marL="457200" rtl="0" algn="l">
              <a:lnSpc>
                <a:spcPct val="115000"/>
              </a:lnSpc>
              <a:spcBef>
                <a:spcPts val="0"/>
              </a:spcBef>
              <a:spcAft>
                <a:spcPts val="0"/>
              </a:spcAft>
              <a:buClr>
                <a:srgbClr val="000000"/>
              </a:buClr>
              <a:buSzPts val="1600"/>
              <a:buAutoNum type="arabicPeriod"/>
            </a:pPr>
            <a:r>
              <a:rPr b="1" lang="en" sz="1600">
                <a:solidFill>
                  <a:srgbClr val="000000"/>
                </a:solidFill>
              </a:rPr>
              <a:t>Confirmation that the organization’s annual </a:t>
            </a:r>
            <a:r>
              <a:rPr b="1" lang="en" sz="1600" u="sng">
                <a:solidFill>
                  <a:srgbClr val="000000"/>
                </a:solidFill>
              </a:rPr>
              <a:t>gross receipts</a:t>
            </a:r>
            <a:r>
              <a:rPr b="1" lang="en" sz="1600">
                <a:solidFill>
                  <a:srgbClr val="000000"/>
                </a:solidFill>
              </a:rPr>
              <a:t> are less.</a:t>
            </a:r>
            <a:endParaRPr b="1" sz="1600">
              <a:solidFill>
                <a:srgbClr val="000000"/>
              </a:solidFill>
            </a:endParaRPr>
          </a:p>
          <a:p>
            <a:pPr indent="-330200" lvl="0" marL="457200" rtl="0" algn="l">
              <a:lnSpc>
                <a:spcPct val="115000"/>
              </a:lnSpc>
              <a:spcBef>
                <a:spcPts val="0"/>
              </a:spcBef>
              <a:spcAft>
                <a:spcPts val="0"/>
              </a:spcAft>
              <a:buClr>
                <a:srgbClr val="000000"/>
              </a:buClr>
              <a:buSzPts val="1600"/>
              <a:buAutoNum type="arabicPeriod"/>
            </a:pPr>
            <a:r>
              <a:rPr b="1" lang="en" sz="1600">
                <a:solidFill>
                  <a:srgbClr val="000000"/>
                </a:solidFill>
              </a:rPr>
              <a:t>Due November 15th </a:t>
            </a:r>
            <a:endParaRPr b="1" sz="1600">
              <a:solidFill>
                <a:srgbClr val="000000"/>
              </a:solidFill>
            </a:endParaRPr>
          </a:p>
        </p:txBody>
      </p:sp>
      <p:pic>
        <p:nvPicPr>
          <p:cNvPr id="212" name="Google Shape;212;p24"/>
          <p:cNvPicPr preferRelativeResize="0"/>
          <p:nvPr/>
        </p:nvPicPr>
        <p:blipFill rotWithShape="1">
          <a:blip r:embed="rId5">
            <a:alphaModFix/>
          </a:blip>
          <a:srcRect b="0" l="0" r="0" t="0"/>
          <a:stretch/>
        </p:blipFill>
        <p:spPr>
          <a:xfrm>
            <a:off x="7407075" y="3318700"/>
            <a:ext cx="1657751" cy="17443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216" name="Shape 216"/>
        <p:cNvGrpSpPr/>
        <p:nvPr/>
      </p:nvGrpSpPr>
      <p:grpSpPr>
        <a:xfrm>
          <a:off x="0" y="0"/>
          <a:ext cx="0" cy="0"/>
          <a:chOff x="0" y="0"/>
          <a:chExt cx="0" cy="0"/>
        </a:xfrm>
      </p:grpSpPr>
      <p:sp>
        <p:nvSpPr>
          <p:cNvPr id="217" name="Google Shape;217;p25"/>
          <p:cNvSpPr txBox="1"/>
          <p:nvPr>
            <p:ph type="title"/>
          </p:nvPr>
        </p:nvSpPr>
        <p:spPr>
          <a:xfrm>
            <a:off x="311700" y="147725"/>
            <a:ext cx="8520600" cy="537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3000"/>
              <a:t>990EZ</a:t>
            </a:r>
            <a:endParaRPr sz="3000"/>
          </a:p>
        </p:txBody>
      </p:sp>
      <p:sp>
        <p:nvSpPr>
          <p:cNvPr id="218" name="Google Shape;218;p25"/>
          <p:cNvSpPr txBox="1"/>
          <p:nvPr>
            <p:ph idx="1" type="body"/>
          </p:nvPr>
        </p:nvSpPr>
        <p:spPr>
          <a:xfrm>
            <a:off x="120875" y="685025"/>
            <a:ext cx="8917200" cy="433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b="1" lang="en">
                <a:solidFill>
                  <a:srgbClr val="000000"/>
                </a:solidFill>
              </a:rPr>
              <a:t>File 990EZ if gross receipts are greater than $50,000 but less than $200,000</a:t>
            </a:r>
            <a:endParaRPr b="1">
              <a:solidFill>
                <a:srgbClr val="000000"/>
              </a:solidFill>
            </a:endParaRPr>
          </a:p>
          <a:p>
            <a:pPr indent="-342900" lvl="0" marL="457200" rtl="0" algn="l">
              <a:lnSpc>
                <a:spcPct val="115000"/>
              </a:lnSpc>
              <a:spcBef>
                <a:spcPts val="0"/>
              </a:spcBef>
              <a:spcAft>
                <a:spcPts val="0"/>
              </a:spcAft>
              <a:buClr>
                <a:srgbClr val="000000"/>
              </a:buClr>
              <a:buSzPts val="1800"/>
              <a:buChar char="●"/>
            </a:pPr>
            <a:r>
              <a:rPr b="1" lang="en">
                <a:solidFill>
                  <a:srgbClr val="000000"/>
                </a:solidFill>
              </a:rPr>
              <a:t>IRS.gov</a:t>
            </a:r>
            <a:endParaRPr b="1">
              <a:solidFill>
                <a:srgbClr val="000000"/>
              </a:solidFill>
            </a:endParaRPr>
          </a:p>
          <a:p>
            <a:pPr indent="0" lvl="0" marL="457200" rtl="0" algn="l">
              <a:lnSpc>
                <a:spcPct val="115000"/>
              </a:lnSpc>
              <a:spcBef>
                <a:spcPts val="1600"/>
              </a:spcBef>
              <a:spcAft>
                <a:spcPts val="0"/>
              </a:spcAft>
              <a:buSzPts val="1800"/>
              <a:buNone/>
            </a:pPr>
            <a:r>
              <a:rPr b="1" lang="en" u="sng">
                <a:solidFill>
                  <a:srgbClr val="000000"/>
                </a:solidFill>
                <a:hlinkClick r:id="rId3">
                  <a:extLst>
                    <a:ext uri="{A12FA001-AC4F-418D-AE19-62706E023703}">
                      <ahyp:hlinkClr val="tx"/>
                    </a:ext>
                  </a:extLst>
                </a:hlinkClick>
              </a:rPr>
              <a:t>https://www.irs.gov/pup/irs-pdf/i990ez.pdf</a:t>
            </a:r>
            <a:r>
              <a:rPr b="1" lang="en">
                <a:solidFill>
                  <a:srgbClr val="000000"/>
                </a:solidFill>
              </a:rPr>
              <a:t>	</a:t>
            </a:r>
            <a:endParaRPr b="1">
              <a:solidFill>
                <a:srgbClr val="000000"/>
              </a:solidFill>
            </a:endParaRPr>
          </a:p>
          <a:p>
            <a:pPr indent="0" lvl="0" marL="457200" rtl="0" algn="l">
              <a:lnSpc>
                <a:spcPct val="115000"/>
              </a:lnSpc>
              <a:spcBef>
                <a:spcPts val="1600"/>
              </a:spcBef>
              <a:spcAft>
                <a:spcPts val="0"/>
              </a:spcAft>
              <a:buSzPts val="1800"/>
              <a:buNone/>
            </a:pPr>
            <a:r>
              <a:rPr b="1" lang="en">
                <a:solidFill>
                  <a:srgbClr val="000000"/>
                </a:solidFill>
              </a:rPr>
              <a:t>Mail the form and completed schedules to:</a:t>
            </a:r>
            <a:endParaRPr b="1">
              <a:solidFill>
                <a:srgbClr val="000000"/>
              </a:solidFill>
            </a:endParaRPr>
          </a:p>
          <a:p>
            <a:pPr indent="0" lvl="0" marL="457200" rtl="0" algn="l">
              <a:lnSpc>
                <a:spcPct val="115000"/>
              </a:lnSpc>
              <a:spcBef>
                <a:spcPts val="1600"/>
              </a:spcBef>
              <a:spcAft>
                <a:spcPts val="0"/>
              </a:spcAft>
              <a:buSzPts val="1800"/>
              <a:buNone/>
            </a:pPr>
            <a:r>
              <a:rPr b="1" lang="en">
                <a:solidFill>
                  <a:srgbClr val="000000"/>
                </a:solidFill>
              </a:rPr>
              <a:t>Department of the Treasury Internal Revenue Service Center</a:t>
            </a:r>
            <a:endParaRPr b="1">
              <a:solidFill>
                <a:srgbClr val="000000"/>
              </a:solidFill>
            </a:endParaRPr>
          </a:p>
          <a:p>
            <a:pPr indent="0" lvl="0" marL="457200" rtl="0" algn="l">
              <a:lnSpc>
                <a:spcPct val="115000"/>
              </a:lnSpc>
              <a:spcBef>
                <a:spcPts val="1600"/>
              </a:spcBef>
              <a:spcAft>
                <a:spcPts val="0"/>
              </a:spcAft>
              <a:buSzPts val="1800"/>
              <a:buNone/>
            </a:pPr>
            <a:r>
              <a:rPr b="1" lang="en">
                <a:solidFill>
                  <a:srgbClr val="000000"/>
                </a:solidFill>
              </a:rPr>
              <a:t>Ogden, UT 84201-0027</a:t>
            </a:r>
            <a:endParaRPr b="1">
              <a:solidFill>
                <a:srgbClr val="000000"/>
              </a:solidFill>
            </a:endParaRPr>
          </a:p>
          <a:p>
            <a:pPr indent="0" lvl="0" marL="457200" rtl="0" algn="l">
              <a:lnSpc>
                <a:spcPct val="115000"/>
              </a:lnSpc>
              <a:spcBef>
                <a:spcPts val="1600"/>
              </a:spcBef>
              <a:spcAft>
                <a:spcPts val="0"/>
              </a:spcAft>
              <a:buSzPts val="1800"/>
              <a:buNone/>
            </a:pPr>
            <a:r>
              <a:rPr b="1" lang="en">
                <a:solidFill>
                  <a:srgbClr val="000000"/>
                </a:solidFill>
              </a:rPr>
              <a:t>It is recommended that the tax return be sent via certified mail with return receipt to maintain proof of the mailing date.  </a:t>
            </a:r>
            <a:endParaRPr b="1">
              <a:solidFill>
                <a:srgbClr val="000000"/>
              </a:solidFill>
            </a:endParaRPr>
          </a:p>
          <a:p>
            <a:pPr indent="0" lvl="0" marL="457200" rtl="0" algn="l">
              <a:lnSpc>
                <a:spcPct val="115000"/>
              </a:lnSpc>
              <a:spcBef>
                <a:spcPts val="1600"/>
              </a:spcBef>
              <a:spcAft>
                <a:spcPts val="1600"/>
              </a:spcAft>
              <a:buSzPts val="1800"/>
              <a:buNone/>
            </a:pPr>
            <a:r>
              <a:rPr b="1" lang="en">
                <a:solidFill>
                  <a:srgbClr val="000000"/>
                </a:solidFill>
              </a:rPr>
              <a:t>Due Date November 15th</a:t>
            </a:r>
            <a:endParaRPr b="1">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222" name="Shape 222"/>
        <p:cNvGrpSpPr/>
        <p:nvPr/>
      </p:nvGrpSpPr>
      <p:grpSpPr>
        <a:xfrm>
          <a:off x="0" y="0"/>
          <a:ext cx="0" cy="0"/>
          <a:chOff x="0" y="0"/>
          <a:chExt cx="0" cy="0"/>
        </a:xfrm>
      </p:grpSpPr>
      <p:sp>
        <p:nvSpPr>
          <p:cNvPr id="223" name="Google Shape;223;p26"/>
          <p:cNvSpPr txBox="1"/>
          <p:nvPr>
            <p:ph type="title"/>
          </p:nvPr>
        </p:nvSpPr>
        <p:spPr>
          <a:xfrm>
            <a:off x="311700" y="161150"/>
            <a:ext cx="8520600" cy="56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1" lang="en" sz="3000"/>
              <a:t>Treasurer Resources</a:t>
            </a:r>
            <a:endParaRPr b="1" i="1" sz="3000"/>
          </a:p>
        </p:txBody>
      </p:sp>
      <p:sp>
        <p:nvSpPr>
          <p:cNvPr id="224" name="Google Shape;224;p26"/>
          <p:cNvSpPr txBox="1"/>
          <p:nvPr>
            <p:ph idx="1" type="body"/>
          </p:nvPr>
        </p:nvSpPr>
        <p:spPr>
          <a:xfrm>
            <a:off x="107425" y="778900"/>
            <a:ext cx="8903700" cy="4243800"/>
          </a:xfrm>
          <a:prstGeom prst="rect">
            <a:avLst/>
          </a:prstGeom>
          <a:noFill/>
          <a:ln>
            <a:noFill/>
          </a:ln>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rgbClr val="000000"/>
              </a:buClr>
              <a:buSzPts val="1900"/>
              <a:buChar char="●"/>
            </a:pPr>
            <a:r>
              <a:rPr b="1" lang="en" sz="1900">
                <a:solidFill>
                  <a:srgbClr val="000000"/>
                </a:solidFill>
              </a:rPr>
              <a:t>Financial Matters - </a:t>
            </a:r>
            <a:r>
              <a:rPr b="1" lang="en" sz="1900" u="sng">
                <a:solidFill>
                  <a:srgbClr val="000000"/>
                </a:solidFill>
                <a:hlinkClick r:id="rId3">
                  <a:extLst>
                    <a:ext uri="{A12FA001-AC4F-418D-AE19-62706E023703}">
                      <ahyp:hlinkClr val="tx"/>
                    </a:ext>
                  </a:extLst>
                </a:hlinkClick>
              </a:rPr>
              <a:t>www.kypta.org</a:t>
            </a:r>
            <a:r>
              <a:rPr b="1" lang="en" sz="1900">
                <a:solidFill>
                  <a:srgbClr val="000000"/>
                </a:solidFill>
              </a:rPr>
              <a:t>	or go to the toolkit at https://toolkit.kypta.org/login.php</a:t>
            </a:r>
            <a:endParaRPr/>
          </a:p>
          <a:p>
            <a:pPr indent="0" lvl="0" marL="457200" rtl="0" algn="l">
              <a:lnSpc>
                <a:spcPct val="100000"/>
              </a:lnSpc>
              <a:spcBef>
                <a:spcPts val="0"/>
              </a:spcBef>
              <a:spcAft>
                <a:spcPts val="0"/>
              </a:spcAft>
              <a:buSzPts val="1800"/>
              <a:buNone/>
            </a:pPr>
            <a:r>
              <a:t/>
            </a:r>
            <a:endParaRPr b="1" sz="1900">
              <a:solidFill>
                <a:srgbClr val="000000"/>
              </a:solidFill>
            </a:endParaRPr>
          </a:p>
          <a:p>
            <a:pPr indent="-349250" lvl="0" marL="457200" rtl="0" algn="l">
              <a:lnSpc>
                <a:spcPct val="100000"/>
              </a:lnSpc>
              <a:spcBef>
                <a:spcPts val="0"/>
              </a:spcBef>
              <a:spcAft>
                <a:spcPts val="0"/>
              </a:spcAft>
              <a:buClr>
                <a:srgbClr val="000000"/>
              </a:buClr>
              <a:buSzPts val="1900"/>
              <a:buChar char="●"/>
            </a:pPr>
            <a:r>
              <a:rPr b="1" lang="en" sz="1900">
                <a:solidFill>
                  <a:srgbClr val="000000"/>
                </a:solidFill>
              </a:rPr>
              <a:t>National PTA E-Learning Treasurer Courses - </a:t>
            </a:r>
            <a:endParaRPr b="1" sz="1900">
              <a:solidFill>
                <a:srgbClr val="000000"/>
              </a:solidFill>
            </a:endParaRPr>
          </a:p>
          <a:p>
            <a:pPr indent="-349250" lvl="1" marL="914400" rtl="0" algn="l">
              <a:lnSpc>
                <a:spcPct val="100000"/>
              </a:lnSpc>
              <a:spcBef>
                <a:spcPts val="0"/>
              </a:spcBef>
              <a:spcAft>
                <a:spcPts val="0"/>
              </a:spcAft>
              <a:buClr>
                <a:srgbClr val="000000"/>
              </a:buClr>
              <a:buSzPts val="1900"/>
              <a:buChar char="○"/>
            </a:pPr>
            <a:r>
              <a:rPr b="1" lang="en" sz="1900">
                <a:solidFill>
                  <a:srgbClr val="000000"/>
                </a:solidFill>
              </a:rPr>
              <a:t>https://www.pta.org/home/run-your-pta/elearning</a:t>
            </a:r>
            <a:endParaRPr b="1" sz="1900">
              <a:solidFill>
                <a:srgbClr val="000000"/>
              </a:solidFill>
            </a:endParaRPr>
          </a:p>
          <a:p>
            <a:pPr indent="-349250" lvl="0" marL="457200" rtl="0" algn="l">
              <a:lnSpc>
                <a:spcPct val="100000"/>
              </a:lnSpc>
              <a:spcBef>
                <a:spcPts val="0"/>
              </a:spcBef>
              <a:spcAft>
                <a:spcPts val="0"/>
              </a:spcAft>
              <a:buClr>
                <a:srgbClr val="000000"/>
              </a:buClr>
              <a:buSzPts val="1900"/>
              <a:buAutoNum type="arabicPeriod"/>
            </a:pPr>
            <a:r>
              <a:rPr b="1" lang="en" sz="1900">
                <a:solidFill>
                  <a:srgbClr val="000000"/>
                </a:solidFill>
              </a:rPr>
              <a:t>Local unit Treasurer</a:t>
            </a:r>
            <a:endParaRPr b="1" sz="1900">
              <a:solidFill>
                <a:srgbClr val="000000"/>
              </a:solidFill>
            </a:endParaRPr>
          </a:p>
          <a:p>
            <a:pPr indent="-349250" lvl="0" marL="457200" rtl="0" algn="l">
              <a:lnSpc>
                <a:spcPct val="100000"/>
              </a:lnSpc>
              <a:spcBef>
                <a:spcPts val="0"/>
              </a:spcBef>
              <a:spcAft>
                <a:spcPts val="0"/>
              </a:spcAft>
              <a:buClr>
                <a:srgbClr val="000000"/>
              </a:buClr>
              <a:buSzPts val="1900"/>
              <a:buAutoNum type="arabicPeriod"/>
            </a:pPr>
            <a:r>
              <a:rPr b="1" lang="en" sz="1900">
                <a:solidFill>
                  <a:srgbClr val="000000"/>
                </a:solidFill>
              </a:rPr>
              <a:t>Quick Guide to budget basics</a:t>
            </a:r>
            <a:endParaRPr b="1" sz="1900">
              <a:solidFill>
                <a:srgbClr val="000000"/>
              </a:solidFill>
            </a:endParaRPr>
          </a:p>
          <a:p>
            <a:pPr indent="-349250" lvl="0" marL="457200" rtl="0" algn="l">
              <a:lnSpc>
                <a:spcPct val="100000"/>
              </a:lnSpc>
              <a:spcBef>
                <a:spcPts val="0"/>
              </a:spcBef>
              <a:spcAft>
                <a:spcPts val="0"/>
              </a:spcAft>
              <a:buClr>
                <a:srgbClr val="000000"/>
              </a:buClr>
              <a:buSzPts val="1900"/>
              <a:buAutoNum type="arabicPeriod"/>
            </a:pPr>
            <a:r>
              <a:rPr b="1" lang="en" sz="1900">
                <a:solidFill>
                  <a:srgbClr val="000000"/>
                </a:solidFill>
              </a:rPr>
              <a:t>501(c) 3 Basics for Local PTA’s </a:t>
            </a:r>
            <a:endParaRPr b="1" sz="1900">
              <a:solidFill>
                <a:srgbClr val="000000"/>
              </a:solidFill>
            </a:endParaRPr>
          </a:p>
          <a:p>
            <a:pPr indent="-349250" lvl="0" marL="457200" rtl="0" algn="l">
              <a:lnSpc>
                <a:spcPct val="100000"/>
              </a:lnSpc>
              <a:spcBef>
                <a:spcPts val="0"/>
              </a:spcBef>
              <a:spcAft>
                <a:spcPts val="0"/>
              </a:spcAft>
              <a:buClr>
                <a:srgbClr val="000000"/>
              </a:buClr>
              <a:buSzPts val="1900"/>
              <a:buAutoNum type="arabicPeriod"/>
            </a:pPr>
            <a:r>
              <a:rPr b="1" lang="en" sz="1900">
                <a:solidFill>
                  <a:srgbClr val="000000"/>
                </a:solidFill>
              </a:rPr>
              <a:t>Preventing Theft in Your PTA</a:t>
            </a:r>
            <a:endParaRPr b="1" sz="1900">
              <a:solidFill>
                <a:srgbClr val="000000"/>
              </a:solidFill>
            </a:endParaRPr>
          </a:p>
          <a:p>
            <a:pPr indent="0" lvl="0" marL="1371600" rtl="0" algn="l">
              <a:lnSpc>
                <a:spcPct val="100000"/>
              </a:lnSpc>
              <a:spcBef>
                <a:spcPts val="0"/>
              </a:spcBef>
              <a:spcAft>
                <a:spcPts val="0"/>
              </a:spcAft>
              <a:buSzPts val="1800"/>
              <a:buNone/>
            </a:pPr>
            <a:r>
              <a:t/>
            </a:r>
            <a:endParaRPr b="1" sz="1900">
              <a:solidFill>
                <a:srgbClr val="000000"/>
              </a:solidFill>
            </a:endParaRPr>
          </a:p>
          <a:p>
            <a:pPr indent="-349250" lvl="0" marL="457200" rtl="0" algn="l">
              <a:lnSpc>
                <a:spcPct val="100000"/>
              </a:lnSpc>
              <a:spcBef>
                <a:spcPts val="0"/>
              </a:spcBef>
              <a:spcAft>
                <a:spcPts val="0"/>
              </a:spcAft>
              <a:buClr>
                <a:srgbClr val="000000"/>
              </a:buClr>
              <a:buSzPts val="1900"/>
              <a:buChar char="●"/>
            </a:pPr>
            <a:r>
              <a:rPr b="1" lang="en" sz="1900">
                <a:solidFill>
                  <a:srgbClr val="000000"/>
                </a:solidFill>
              </a:rPr>
              <a:t>National PTA Back to school Kit (Finance)</a:t>
            </a:r>
            <a:endParaRPr b="1" sz="1900">
              <a:solidFill>
                <a:srgbClr val="000000"/>
              </a:solidFill>
            </a:endParaRPr>
          </a:p>
          <a:p>
            <a:pPr indent="-349250" lvl="1" marL="914400" rtl="0" algn="l">
              <a:lnSpc>
                <a:spcPct val="100000"/>
              </a:lnSpc>
              <a:spcBef>
                <a:spcPts val="0"/>
              </a:spcBef>
              <a:spcAft>
                <a:spcPts val="0"/>
              </a:spcAft>
              <a:buClr>
                <a:srgbClr val="000000"/>
              </a:buClr>
              <a:buSzPts val="1900"/>
              <a:buChar char="○"/>
            </a:pPr>
            <a:r>
              <a:rPr b="1" lang="en" sz="1900">
                <a:solidFill>
                  <a:srgbClr val="000000"/>
                </a:solidFill>
              </a:rPr>
              <a:t>www.ptakit.org</a:t>
            </a:r>
            <a:endParaRPr b="1" sz="1900">
              <a:solidFill>
                <a:srgbClr val="000000"/>
              </a:solidFill>
            </a:endParaRPr>
          </a:p>
        </p:txBody>
      </p:sp>
      <p:pic>
        <p:nvPicPr>
          <p:cNvPr id="225" name="Google Shape;225;p26"/>
          <p:cNvPicPr preferRelativeResize="0"/>
          <p:nvPr/>
        </p:nvPicPr>
        <p:blipFill rotWithShape="1">
          <a:blip r:embed="rId4">
            <a:alphaModFix/>
          </a:blip>
          <a:srcRect b="0" l="0" r="0" t="0"/>
          <a:stretch/>
        </p:blipFill>
        <p:spPr>
          <a:xfrm>
            <a:off x="5519525" y="3115650"/>
            <a:ext cx="3491601" cy="19070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229" name="Shape 229"/>
        <p:cNvGrpSpPr/>
        <p:nvPr/>
      </p:nvGrpSpPr>
      <p:grpSpPr>
        <a:xfrm>
          <a:off x="0" y="0"/>
          <a:ext cx="0" cy="0"/>
          <a:chOff x="0" y="0"/>
          <a:chExt cx="0" cy="0"/>
        </a:xfrm>
      </p:grpSpPr>
      <p:sp>
        <p:nvSpPr>
          <p:cNvPr id="230" name="Google Shape;230;p27"/>
          <p:cNvSpPr txBox="1"/>
          <p:nvPr>
            <p:ph type="title"/>
          </p:nvPr>
        </p:nvSpPr>
        <p:spPr>
          <a:xfrm>
            <a:off x="311700" y="134300"/>
            <a:ext cx="8520600" cy="56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1" lang="en" sz="3000"/>
              <a:t>Questions</a:t>
            </a:r>
            <a:endParaRPr b="1" i="1" sz="3000"/>
          </a:p>
        </p:txBody>
      </p:sp>
      <p:sp>
        <p:nvSpPr>
          <p:cNvPr id="231" name="Google Shape;231;p27"/>
          <p:cNvSpPr txBox="1"/>
          <p:nvPr>
            <p:ph idx="1" type="body"/>
          </p:nvPr>
        </p:nvSpPr>
        <p:spPr>
          <a:xfrm>
            <a:off x="532675" y="698300"/>
            <a:ext cx="3557700" cy="4284000"/>
          </a:xfrm>
          <a:prstGeom prst="rect">
            <a:avLst/>
          </a:prstGeom>
          <a:solidFill>
            <a:srgbClr val="93C47D"/>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There are no dumb questions!!</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rPr lang="en"/>
              <a:t>In fact someone else out there might also have that same question and be too scared to ask it.</a:t>
            </a:r>
            <a:endParaRPr/>
          </a:p>
          <a:p>
            <a:pPr indent="0" lvl="0" marL="0" rtl="0" algn="l">
              <a:lnSpc>
                <a:spcPct val="115000"/>
              </a:lnSpc>
              <a:spcBef>
                <a:spcPts val="1600"/>
              </a:spcBef>
              <a:spcAft>
                <a:spcPts val="0"/>
              </a:spcAft>
              <a:buSzPts val="1800"/>
              <a:buNone/>
            </a:pPr>
            <a:r>
              <a:t/>
            </a:r>
            <a:endParaRPr/>
          </a:p>
          <a:p>
            <a:pPr indent="0" lvl="0" marL="0" rtl="0" algn="ctr">
              <a:lnSpc>
                <a:spcPct val="115000"/>
              </a:lnSpc>
              <a:spcBef>
                <a:spcPts val="1600"/>
              </a:spcBef>
              <a:spcAft>
                <a:spcPts val="1600"/>
              </a:spcAft>
              <a:buSzPts val="1800"/>
              <a:buNone/>
            </a:pPr>
            <a:r>
              <a:rPr lang="en"/>
              <a:t>Be Brave &amp; Ask!!!!</a:t>
            </a:r>
            <a:endParaRPr/>
          </a:p>
        </p:txBody>
      </p:sp>
      <p:pic>
        <p:nvPicPr>
          <p:cNvPr id="232" name="Google Shape;232;p27"/>
          <p:cNvPicPr preferRelativeResize="0"/>
          <p:nvPr/>
        </p:nvPicPr>
        <p:blipFill>
          <a:blip r:embed="rId3">
            <a:alphaModFix/>
          </a:blip>
          <a:stretch>
            <a:fillRect/>
          </a:stretch>
        </p:blipFill>
        <p:spPr>
          <a:xfrm>
            <a:off x="4688648" y="758225"/>
            <a:ext cx="3692049" cy="41641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66" name="Shape 66"/>
        <p:cNvGrpSpPr/>
        <p:nvPr/>
      </p:nvGrpSpPr>
      <p:grpSpPr>
        <a:xfrm>
          <a:off x="0" y="0"/>
          <a:ext cx="0" cy="0"/>
          <a:chOff x="0" y="0"/>
          <a:chExt cx="0" cy="0"/>
        </a:xfrm>
      </p:grpSpPr>
      <p:sp>
        <p:nvSpPr>
          <p:cNvPr id="67" name="Google Shape;67;p3"/>
          <p:cNvSpPr txBox="1"/>
          <p:nvPr>
            <p:ph type="title"/>
          </p:nvPr>
        </p:nvSpPr>
        <p:spPr>
          <a:xfrm>
            <a:off x="3391851" y="228425"/>
            <a:ext cx="1722779" cy="11491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1" lang="en"/>
              <a:t>Budget</a:t>
            </a:r>
            <a:endParaRPr b="1" i="1"/>
          </a:p>
        </p:txBody>
      </p:sp>
      <p:sp>
        <p:nvSpPr>
          <p:cNvPr id="68" name="Google Shape;68;p3"/>
          <p:cNvSpPr txBox="1"/>
          <p:nvPr>
            <p:ph idx="1" type="body"/>
          </p:nvPr>
        </p:nvSpPr>
        <p:spPr>
          <a:xfrm>
            <a:off x="311700" y="713509"/>
            <a:ext cx="8520600" cy="4201566"/>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 sz="1400">
                <a:solidFill>
                  <a:srgbClr val="000000"/>
                </a:solidFill>
              </a:rPr>
              <a:t>A budget shows a plan for how your PTA will raise money and spend money to implement the PTA mission.  A budget does not dictate what your PTA must do.  It simply represents what your PTA intends to do. </a:t>
            </a:r>
            <a:endParaRPr/>
          </a:p>
          <a:p>
            <a:pPr indent="-342900" lvl="0" marL="457200" rtl="0" algn="l">
              <a:lnSpc>
                <a:spcPct val="115000"/>
              </a:lnSpc>
              <a:spcBef>
                <a:spcPts val="0"/>
              </a:spcBef>
              <a:spcAft>
                <a:spcPts val="0"/>
              </a:spcAft>
              <a:buClr>
                <a:srgbClr val="000000"/>
              </a:buClr>
              <a:buSzPts val="1800"/>
              <a:buChar char="●"/>
            </a:pPr>
            <a:r>
              <a:rPr lang="en" sz="1400">
                <a:solidFill>
                  <a:srgbClr val="000000"/>
                </a:solidFill>
              </a:rPr>
              <a:t>Consider your PTA’s goals and the resources needed to achieve your planned activities.</a:t>
            </a:r>
            <a:endParaRPr/>
          </a:p>
          <a:p>
            <a:pPr indent="-342900" lvl="0" marL="457200" rtl="0" algn="l">
              <a:lnSpc>
                <a:spcPct val="115000"/>
              </a:lnSpc>
              <a:spcBef>
                <a:spcPts val="0"/>
              </a:spcBef>
              <a:spcAft>
                <a:spcPts val="0"/>
              </a:spcAft>
              <a:buClr>
                <a:srgbClr val="000000"/>
              </a:buClr>
              <a:buSzPts val="1800"/>
              <a:buChar char="●"/>
            </a:pPr>
            <a:r>
              <a:rPr lang="en" sz="1400">
                <a:solidFill>
                  <a:srgbClr val="000000"/>
                </a:solidFill>
              </a:rPr>
              <a:t>Study the previous year’s budget and treasurer’s report to determine how well that budget met your PTA’s needs.</a:t>
            </a:r>
            <a:endParaRPr/>
          </a:p>
          <a:p>
            <a:pPr indent="-342900" lvl="0" marL="457200" rtl="0" algn="l">
              <a:lnSpc>
                <a:spcPct val="115000"/>
              </a:lnSpc>
              <a:spcBef>
                <a:spcPts val="0"/>
              </a:spcBef>
              <a:spcAft>
                <a:spcPts val="0"/>
              </a:spcAft>
              <a:buClr>
                <a:srgbClr val="000000"/>
              </a:buClr>
              <a:buSzPts val="1800"/>
              <a:buChar char="●"/>
            </a:pPr>
            <a:r>
              <a:rPr lang="en" sz="1400">
                <a:solidFill>
                  <a:srgbClr val="000000"/>
                </a:solidFill>
              </a:rPr>
              <a:t>Determine your PTA’s projected financial needs, taking into consideration the funds needed for the approved programs, fundraising events, and leadership development.  Determine how funds will be raised to meet these requirements.</a:t>
            </a:r>
            <a:endParaRPr/>
          </a:p>
          <a:p>
            <a:pPr indent="-342900" lvl="0" marL="457200" rtl="0" algn="l">
              <a:lnSpc>
                <a:spcPct val="115000"/>
              </a:lnSpc>
              <a:spcBef>
                <a:spcPts val="0"/>
              </a:spcBef>
              <a:spcAft>
                <a:spcPts val="0"/>
              </a:spcAft>
              <a:buClr>
                <a:srgbClr val="000000"/>
              </a:buClr>
              <a:buSzPts val="1800"/>
              <a:buChar char="●"/>
            </a:pPr>
            <a:r>
              <a:rPr lang="en" sz="1400">
                <a:solidFill>
                  <a:srgbClr val="000000"/>
                </a:solidFill>
              </a:rPr>
              <a:t>Develop a one-year budget that shows existing funds, as well as projected funds raised and anticipated expenditure or receipts for the year’s activities.  </a:t>
            </a:r>
            <a:endParaRPr/>
          </a:p>
          <a:p>
            <a:pPr indent="-342900" lvl="0" marL="457200" rtl="0" algn="l">
              <a:lnSpc>
                <a:spcPct val="115000"/>
              </a:lnSpc>
              <a:spcBef>
                <a:spcPts val="0"/>
              </a:spcBef>
              <a:spcAft>
                <a:spcPts val="0"/>
              </a:spcAft>
              <a:buSzPts val="1800"/>
              <a:buFont typeface="Arial"/>
              <a:buChar char="•"/>
            </a:pPr>
            <a:r>
              <a:rPr lang="en" sz="1400">
                <a:solidFill>
                  <a:srgbClr val="000000"/>
                </a:solidFill>
              </a:rPr>
              <a:t>Present the draft budget for approval to the PTA board or executive committee.  Incorporate feedback and then present the draft budget to the PTA membership during a general meeting where a quorum is determined to be present.  A majority vote of the members present and voting is required for adoption.</a:t>
            </a:r>
            <a:endParaRPr/>
          </a:p>
          <a:p>
            <a:pPr indent="-228600" lvl="0" marL="457200" rtl="0" algn="l">
              <a:lnSpc>
                <a:spcPct val="115000"/>
              </a:lnSpc>
              <a:spcBef>
                <a:spcPts val="0"/>
              </a:spcBef>
              <a:spcAft>
                <a:spcPts val="0"/>
              </a:spcAft>
              <a:buClr>
                <a:srgbClr val="000000"/>
              </a:buClr>
              <a:buSzPts val="1800"/>
              <a:buNone/>
            </a:pPr>
            <a:r>
              <a:t/>
            </a:r>
            <a:endParaRPr sz="1400">
              <a:solidFill>
                <a:srgbClr val="000000"/>
              </a:solidFill>
            </a:endParaRPr>
          </a:p>
          <a:p>
            <a:pPr indent="-228600" lvl="0" marL="457200" rtl="0" algn="l">
              <a:lnSpc>
                <a:spcPct val="115000"/>
              </a:lnSpc>
              <a:spcBef>
                <a:spcPts val="0"/>
              </a:spcBef>
              <a:spcAft>
                <a:spcPts val="0"/>
              </a:spcAft>
              <a:buSzPts val="1800"/>
              <a:buFont typeface="Arial"/>
              <a:buNone/>
            </a:pPr>
            <a:r>
              <a:t/>
            </a:r>
            <a:endParaRPr b="0" i="0" sz="1400" u="none" strike="noStrike">
              <a:solidFill>
                <a:srgbClr val="3F3F3F"/>
              </a:solidFill>
              <a:latin typeface="Calibri"/>
              <a:ea typeface="Calibri"/>
              <a:cs typeface="Calibri"/>
              <a:sym typeface="Calibri"/>
            </a:endParaRPr>
          </a:p>
          <a:p>
            <a:pPr indent="-228600" lvl="0" marL="457200" rtl="0" algn="l">
              <a:lnSpc>
                <a:spcPct val="115000"/>
              </a:lnSpc>
              <a:spcBef>
                <a:spcPts val="0"/>
              </a:spcBef>
              <a:spcAft>
                <a:spcPts val="0"/>
              </a:spcAft>
              <a:buSzPts val="1800"/>
              <a:buFont typeface="Arial"/>
              <a:buNone/>
            </a:pPr>
            <a:r>
              <a:t/>
            </a:r>
            <a:endParaRPr b="0" i="0" sz="1800" u="none" strike="noStrike">
              <a:solidFill>
                <a:srgbClr val="E48312"/>
              </a:solidFill>
              <a:latin typeface="Calibri"/>
              <a:ea typeface="Calibri"/>
              <a:cs typeface="Calibri"/>
              <a:sym typeface="Calibri"/>
            </a:endParaRPr>
          </a:p>
        </p:txBody>
      </p:sp>
      <p:pic>
        <p:nvPicPr>
          <p:cNvPr descr="Related image" id="69" name="Google Shape;69;p3"/>
          <p:cNvPicPr preferRelativeResize="0"/>
          <p:nvPr/>
        </p:nvPicPr>
        <p:blipFill rotWithShape="1">
          <a:blip r:embed="rId3">
            <a:alphaModFix/>
          </a:blip>
          <a:srcRect b="0" l="0" r="0" t="0"/>
          <a:stretch/>
        </p:blipFill>
        <p:spPr>
          <a:xfrm>
            <a:off x="7697563" y="146836"/>
            <a:ext cx="1057651" cy="7932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73" name="Shape 73"/>
        <p:cNvGrpSpPr/>
        <p:nvPr/>
      </p:nvGrpSpPr>
      <p:grpSpPr>
        <a:xfrm>
          <a:off x="0" y="0"/>
          <a:ext cx="0" cy="0"/>
          <a:chOff x="0" y="0"/>
          <a:chExt cx="0" cy="0"/>
        </a:xfrm>
      </p:grpSpPr>
      <p:sp>
        <p:nvSpPr>
          <p:cNvPr id="74" name="Google Shape;7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Possible Income Items</a:t>
            </a:r>
            <a:endParaRPr/>
          </a:p>
        </p:txBody>
      </p:sp>
      <p:sp>
        <p:nvSpPr>
          <p:cNvPr id="75" name="Google Shape;75;p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lang="en"/>
              <a:t>ALWAYS ON THE BUDGET</a:t>
            </a:r>
            <a:endParaRPr/>
          </a:p>
          <a:p>
            <a:pPr indent="-228600" lvl="0" marL="4572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Membership Dues</a:t>
            </a:r>
            <a:endParaRPr/>
          </a:p>
          <a:p>
            <a:pPr indent="0" lvl="0" marL="1397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Fundraiser Approved by District</a:t>
            </a:r>
            <a:endParaRPr/>
          </a:p>
        </p:txBody>
      </p:sp>
      <p:sp>
        <p:nvSpPr>
          <p:cNvPr id="76" name="Google Shape;76;p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lang="en"/>
              <a:t>DEPENDS ON THE PTA</a:t>
            </a:r>
            <a:endParaRPr/>
          </a:p>
          <a:p>
            <a:pPr indent="0" lvl="0" marL="1397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School Pictures</a:t>
            </a:r>
            <a:endParaRPr/>
          </a:p>
          <a:p>
            <a:pPr indent="0" lvl="0" marL="1397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Donations</a:t>
            </a:r>
            <a:endParaRPr/>
          </a:p>
          <a:p>
            <a:pPr indent="0" lvl="0" marL="1397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Fundraisers that are not approved by district – Restaurant Nights, Box Tops, Amazon Smile, or Kroger Rewards</a:t>
            </a:r>
            <a:endParaRPr/>
          </a:p>
          <a:p>
            <a:pPr indent="-228600" lvl="0" marL="4572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Concessions</a:t>
            </a:r>
            <a:endParaRPr/>
          </a:p>
          <a:p>
            <a:pPr indent="-228600" lvl="0" marL="4572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Spirit Wear</a:t>
            </a:r>
            <a:endParaRPr/>
          </a:p>
        </p:txBody>
      </p:sp>
      <p:pic>
        <p:nvPicPr>
          <p:cNvPr descr="Image result for $" id="77" name="Google Shape;77;p4"/>
          <p:cNvPicPr preferRelativeResize="0"/>
          <p:nvPr/>
        </p:nvPicPr>
        <p:blipFill rotWithShape="1">
          <a:blip r:embed="rId3">
            <a:alphaModFix/>
          </a:blip>
          <a:srcRect b="0" l="0" r="0" t="0"/>
          <a:stretch/>
        </p:blipFill>
        <p:spPr>
          <a:xfrm>
            <a:off x="1177636" y="2571750"/>
            <a:ext cx="2133600" cy="2133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81" name="Shape 81"/>
        <p:cNvGrpSpPr/>
        <p:nvPr/>
      </p:nvGrpSpPr>
      <p:grpSpPr>
        <a:xfrm>
          <a:off x="0" y="0"/>
          <a:ext cx="0" cy="0"/>
          <a:chOff x="0" y="0"/>
          <a:chExt cx="0" cy="0"/>
        </a:xfrm>
      </p:grpSpPr>
      <p:sp>
        <p:nvSpPr>
          <p:cNvPr id="82" name="Google Shape;82;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Possible Expense Items</a:t>
            </a:r>
            <a:endParaRPr/>
          </a:p>
        </p:txBody>
      </p:sp>
      <p:sp>
        <p:nvSpPr>
          <p:cNvPr id="83" name="Google Shape;83;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lang="en"/>
              <a:t>ALWAYS ON THE BUDGET</a:t>
            </a:r>
            <a:endParaRPr/>
          </a:p>
          <a:p>
            <a:pPr indent="-228600" lvl="0" marL="4572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Membership </a:t>
            </a:r>
            <a:endParaRPr/>
          </a:p>
          <a:p>
            <a:pPr indent="0" lvl="0" marL="1397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Fundraiser </a:t>
            </a:r>
            <a:endParaRPr/>
          </a:p>
          <a:p>
            <a:pPr indent="0" lvl="0" marL="1397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PTA Insurance</a:t>
            </a:r>
            <a:endParaRPr/>
          </a:p>
          <a:p>
            <a:pPr indent="0" lvl="0" marL="1397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Programs – KY Kids Day, Family Night, or whatever programs your PTA is doing.</a:t>
            </a:r>
            <a:endParaRPr/>
          </a:p>
          <a:p>
            <a:pPr indent="0" lvl="0" marL="1397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Start Up Funds for Next Year</a:t>
            </a:r>
            <a:endParaRPr/>
          </a:p>
          <a:p>
            <a:pPr indent="0" lvl="0" marL="1397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Emergency Reserve of Contingency Fund</a:t>
            </a:r>
            <a:endParaRPr/>
          </a:p>
        </p:txBody>
      </p:sp>
      <p:sp>
        <p:nvSpPr>
          <p:cNvPr id="84" name="Google Shape;84;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lang="en"/>
              <a:t>DEPENDS ON THE PTA</a:t>
            </a:r>
            <a:endParaRPr/>
          </a:p>
          <a:p>
            <a:pPr indent="0" lvl="0" marL="1397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Programs – KY Kids Day, Family Night, or whatever programs your PTA is doing.</a:t>
            </a:r>
            <a:endParaRPr/>
          </a:p>
          <a:p>
            <a:pPr indent="0" lvl="0" marL="1397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Office Supplies</a:t>
            </a:r>
            <a:endParaRPr/>
          </a:p>
          <a:p>
            <a:pPr indent="0" lvl="0" marL="1397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Training</a:t>
            </a:r>
            <a:endParaRPr/>
          </a:p>
          <a:p>
            <a:pPr indent="-228600" lvl="0" marL="4572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Concessions</a:t>
            </a:r>
            <a:endParaRPr/>
          </a:p>
          <a:p>
            <a:pPr indent="-228600" lvl="0" marL="4572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Yearbook</a:t>
            </a:r>
            <a:endParaRPr/>
          </a:p>
          <a:p>
            <a:pPr indent="-228600" lvl="0" marL="4572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Teacher Appricaition</a:t>
            </a:r>
            <a:endParaRPr/>
          </a:p>
          <a:p>
            <a:pPr indent="-228600" lvl="0" marL="4572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lang="en"/>
              <a:t>Spirit Wear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88" name="Shape 88"/>
        <p:cNvGrpSpPr/>
        <p:nvPr/>
      </p:nvGrpSpPr>
      <p:grpSpPr>
        <a:xfrm>
          <a:off x="0" y="0"/>
          <a:ext cx="0" cy="0"/>
          <a:chOff x="0" y="0"/>
          <a:chExt cx="0" cy="0"/>
        </a:xfrm>
      </p:grpSpPr>
      <p:sp>
        <p:nvSpPr>
          <p:cNvPr id="89" name="Google Shape;89;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0" i="0" lang="en" u="none" strike="noStrike">
                <a:solidFill>
                  <a:srgbClr val="3F3F3F"/>
                </a:solidFill>
                <a:latin typeface="Calibri"/>
                <a:ea typeface="Calibri"/>
                <a:cs typeface="Calibri"/>
                <a:sym typeface="Calibri"/>
              </a:rPr>
              <a:t>Emergency Reserve/ Contingency Fund</a:t>
            </a:r>
            <a:endParaRPr/>
          </a:p>
        </p:txBody>
      </p:sp>
      <p:sp>
        <p:nvSpPr>
          <p:cNvPr id="90" name="Google Shape;90;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
                <a:solidFill>
                  <a:srgbClr val="3F3F3F"/>
                </a:solidFill>
                <a:latin typeface="Calibri"/>
                <a:ea typeface="Calibri"/>
                <a:cs typeface="Calibri"/>
                <a:sym typeface="Calibri"/>
              </a:rPr>
              <a:t>T</a:t>
            </a:r>
            <a:r>
              <a:rPr b="0" i="0" lang="en" sz="1800" u="none" strike="noStrike">
                <a:solidFill>
                  <a:srgbClr val="3F3F3F"/>
                </a:solidFill>
                <a:latin typeface="Calibri"/>
                <a:ea typeface="Calibri"/>
                <a:cs typeface="Calibri"/>
                <a:sym typeface="Calibri"/>
              </a:rPr>
              <a:t>his fund is intended to serve as a means to retain financial stability in the event of an unforeseen circumstance such as an unplanned expense arising form a project or unexpected increase in inflation.  </a:t>
            </a:r>
            <a:endParaRPr b="0" i="0" sz="1800" u="none" strike="noStrike">
              <a:solidFill>
                <a:srgbClr val="E48312"/>
              </a:solidFill>
              <a:latin typeface="Calibri"/>
              <a:ea typeface="Calibri"/>
              <a:cs typeface="Calibri"/>
              <a:sym typeface="Calibri"/>
            </a:endParaRPr>
          </a:p>
          <a:p>
            <a:pPr indent="0" lvl="0" marL="114300" rtl="0" algn="l">
              <a:lnSpc>
                <a:spcPct val="115000"/>
              </a:lnSpc>
              <a:spcBef>
                <a:spcPts val="1400"/>
              </a:spcBef>
              <a:spcAft>
                <a:spcPts val="0"/>
              </a:spcAft>
              <a:buSzPts val="1800"/>
              <a:buNone/>
            </a:pPr>
            <a:r>
              <a:rPr b="0" i="0" lang="en" sz="1800" u="none" strike="noStrike">
                <a:solidFill>
                  <a:srgbClr val="3F3F3F"/>
                </a:solidFill>
                <a:latin typeface="Calibri"/>
                <a:ea typeface="Calibri"/>
                <a:cs typeface="Calibri"/>
                <a:sym typeface="Calibri"/>
              </a:rPr>
              <a:t>These funds can be moved to another budget line item without going back to the membership for approval.  The PTA board does this approval.</a:t>
            </a:r>
            <a:endParaRPr b="0" i="0" sz="1800" u="none" strike="noStrike">
              <a:solidFill>
                <a:srgbClr val="E48312"/>
              </a:solidFill>
              <a:latin typeface="Calibri"/>
              <a:ea typeface="Calibri"/>
              <a:cs typeface="Calibri"/>
              <a:sym typeface="Calibri"/>
            </a:endParaRPr>
          </a:p>
          <a:p>
            <a:pPr indent="0" lvl="0" marL="114300" rtl="0" algn="l">
              <a:lnSpc>
                <a:spcPct val="115000"/>
              </a:lnSpc>
              <a:spcBef>
                <a:spcPts val="0"/>
              </a:spcBef>
              <a:spcAft>
                <a:spcPts val="0"/>
              </a:spcAft>
              <a:buSzPts val="1800"/>
              <a:buNone/>
            </a:pPr>
            <a:r>
              <a:t/>
            </a:r>
            <a:endParaRPr/>
          </a:p>
        </p:txBody>
      </p:sp>
      <p:pic>
        <p:nvPicPr>
          <p:cNvPr descr="Image result for contingency fund" id="91" name="Google Shape;91;p6"/>
          <p:cNvPicPr preferRelativeResize="0"/>
          <p:nvPr/>
        </p:nvPicPr>
        <p:blipFill rotWithShape="1">
          <a:blip r:embed="rId3">
            <a:alphaModFix/>
          </a:blip>
          <a:srcRect b="0" l="0" r="0" t="0"/>
          <a:stretch/>
        </p:blipFill>
        <p:spPr>
          <a:xfrm>
            <a:off x="3302578" y="3199082"/>
            <a:ext cx="1969078" cy="13697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95" name="Shape 95"/>
        <p:cNvGrpSpPr/>
        <p:nvPr/>
      </p:nvGrpSpPr>
      <p:grpSpPr>
        <a:xfrm>
          <a:off x="0" y="0"/>
          <a:ext cx="0" cy="0"/>
          <a:chOff x="0" y="0"/>
          <a:chExt cx="0" cy="0"/>
        </a:xfrm>
      </p:grpSpPr>
      <p:sp>
        <p:nvSpPr>
          <p:cNvPr id="96" name="Google Shape;9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0" i="0" lang="en" u="none" strike="noStrike">
                <a:solidFill>
                  <a:srgbClr val="3F3F3F"/>
                </a:solidFill>
                <a:latin typeface="Calibri"/>
                <a:ea typeface="Calibri"/>
                <a:cs typeface="Calibri"/>
                <a:sym typeface="Calibri"/>
              </a:rPr>
              <a:t>Restricted Funds</a:t>
            </a:r>
            <a:endParaRPr/>
          </a:p>
        </p:txBody>
      </p:sp>
      <p:sp>
        <p:nvSpPr>
          <p:cNvPr id="97" name="Google Shape;9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b="0" i="0" lang="en" sz="1800" u="none" strike="noStrike">
                <a:solidFill>
                  <a:srgbClr val="3F3F3F"/>
                </a:solidFill>
                <a:latin typeface="Calibri"/>
                <a:ea typeface="Calibri"/>
                <a:cs typeface="Calibri"/>
                <a:sym typeface="Calibri"/>
              </a:rPr>
              <a:t>The IRS has strict rules on restricted funds.  When money is raised for a specific purpose the money must be spent on that purpose.  It does not matter if it is one year, five years or twenty-five years from now.</a:t>
            </a:r>
            <a:endParaRPr b="0" i="0" sz="1800" u="none" strike="noStrike">
              <a:solidFill>
                <a:srgbClr val="E48312"/>
              </a:solidFill>
              <a:latin typeface="Calibri"/>
              <a:ea typeface="Calibri"/>
              <a:cs typeface="Calibri"/>
              <a:sym typeface="Calibri"/>
            </a:endParaRPr>
          </a:p>
          <a:p>
            <a:pPr indent="0" lvl="0" marL="114300" rtl="0" algn="l">
              <a:lnSpc>
                <a:spcPct val="115000"/>
              </a:lnSpc>
              <a:spcBef>
                <a:spcPts val="1400"/>
              </a:spcBef>
              <a:spcAft>
                <a:spcPts val="0"/>
              </a:spcAft>
              <a:buSzPts val="1800"/>
              <a:buNone/>
            </a:pPr>
            <a:r>
              <a:rPr b="0" i="0" lang="en" sz="1800" u="none" strike="noStrike">
                <a:solidFill>
                  <a:srgbClr val="3F3F3F"/>
                </a:solidFill>
                <a:latin typeface="Calibri"/>
                <a:ea typeface="Calibri"/>
                <a:cs typeface="Calibri"/>
                <a:sym typeface="Calibri"/>
              </a:rPr>
              <a:t>Examples – Playground, garden, and large projects.</a:t>
            </a:r>
            <a:endParaRPr b="0" i="0" sz="1800" u="none" strike="noStrike">
              <a:solidFill>
                <a:srgbClr val="E48312"/>
              </a:solidFill>
              <a:latin typeface="Calibri"/>
              <a:ea typeface="Calibri"/>
              <a:cs typeface="Calibri"/>
              <a:sym typeface="Calibri"/>
            </a:endParaRPr>
          </a:p>
          <a:p>
            <a:pPr indent="0" lvl="0" marL="114300" rtl="0" algn="l">
              <a:lnSpc>
                <a:spcPct val="115000"/>
              </a:lnSpc>
              <a:spcBef>
                <a:spcPts val="0"/>
              </a:spcBef>
              <a:spcAft>
                <a:spcPts val="0"/>
              </a:spcAft>
              <a:buSzPts val="1800"/>
              <a:buNone/>
            </a:pPr>
            <a:r>
              <a:t/>
            </a:r>
            <a:endParaRPr/>
          </a:p>
        </p:txBody>
      </p:sp>
      <p:pic>
        <p:nvPicPr>
          <p:cNvPr descr="Related image" id="98" name="Google Shape;98;p7"/>
          <p:cNvPicPr preferRelativeResize="0"/>
          <p:nvPr/>
        </p:nvPicPr>
        <p:blipFill rotWithShape="1">
          <a:blip r:embed="rId3">
            <a:alphaModFix/>
          </a:blip>
          <a:srcRect b="0" l="0" r="0" t="0"/>
          <a:stretch/>
        </p:blipFill>
        <p:spPr>
          <a:xfrm>
            <a:off x="3262312" y="2955400"/>
            <a:ext cx="2619375" cy="1743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02" name="Shape 102"/>
        <p:cNvGrpSpPr/>
        <p:nvPr/>
      </p:nvGrpSpPr>
      <p:grpSpPr>
        <a:xfrm>
          <a:off x="0" y="0"/>
          <a:ext cx="0" cy="0"/>
          <a:chOff x="0" y="0"/>
          <a:chExt cx="0" cy="0"/>
        </a:xfrm>
      </p:grpSpPr>
      <p:sp>
        <p:nvSpPr>
          <p:cNvPr id="103" name="Google Shape;103;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0" i="0" lang="en" u="none" strike="noStrike">
                <a:solidFill>
                  <a:srgbClr val="3F3F3F"/>
                </a:solidFill>
                <a:latin typeface="Calibri"/>
                <a:ea typeface="Calibri"/>
                <a:cs typeface="Calibri"/>
                <a:sym typeface="Calibri"/>
              </a:rPr>
              <a:t>Amending the Budget</a:t>
            </a:r>
            <a:endParaRPr/>
          </a:p>
        </p:txBody>
      </p:sp>
      <p:sp>
        <p:nvSpPr>
          <p:cNvPr id="104" name="Google Shape;104;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b="0" i="0" lang="en" sz="1800" u="none" strike="noStrike">
                <a:solidFill>
                  <a:srgbClr val="3F3F3F"/>
                </a:solidFill>
                <a:latin typeface="Calibri"/>
                <a:ea typeface="Calibri"/>
                <a:cs typeface="Calibri"/>
                <a:sym typeface="Calibri"/>
              </a:rPr>
              <a:t>The budget is only an estimate of the planned expenditures for the year.  When there are additional expenses or a change in an allocated expenditure, the budget may need to be amended by a vote of the association at any regular meeting, or at a special meeting called for that purpose.</a:t>
            </a:r>
            <a:endParaRPr/>
          </a:p>
        </p:txBody>
      </p:sp>
      <p:pic>
        <p:nvPicPr>
          <p:cNvPr descr="Related image" id="105" name="Google Shape;105;p8"/>
          <p:cNvPicPr preferRelativeResize="0"/>
          <p:nvPr/>
        </p:nvPicPr>
        <p:blipFill rotWithShape="1">
          <a:blip r:embed="rId3">
            <a:alphaModFix/>
          </a:blip>
          <a:srcRect b="0" l="0" r="0" t="0"/>
          <a:stretch/>
        </p:blipFill>
        <p:spPr>
          <a:xfrm>
            <a:off x="2847110" y="2833255"/>
            <a:ext cx="2475164" cy="19820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09" name="Shape 109"/>
        <p:cNvGrpSpPr/>
        <p:nvPr/>
      </p:nvGrpSpPr>
      <p:grpSpPr>
        <a:xfrm>
          <a:off x="0" y="0"/>
          <a:ext cx="0" cy="0"/>
          <a:chOff x="0" y="0"/>
          <a:chExt cx="0" cy="0"/>
        </a:xfrm>
      </p:grpSpPr>
      <p:sp>
        <p:nvSpPr>
          <p:cNvPr id="110" name="Google Shape;110;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0" i="0" lang="en" u="none" strike="noStrike">
                <a:solidFill>
                  <a:srgbClr val="3F3F3F"/>
                </a:solidFill>
                <a:latin typeface="Calibri"/>
                <a:ea typeface="Calibri"/>
                <a:cs typeface="Calibri"/>
                <a:sym typeface="Calibri"/>
              </a:rPr>
              <a:t>Important Items to Remember</a:t>
            </a:r>
            <a:endParaRPr/>
          </a:p>
        </p:txBody>
      </p:sp>
      <p:sp>
        <p:nvSpPr>
          <p:cNvPr id="111" name="Google Shape;111;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b="0" i="0" lang="en" sz="1800" u="none" strike="noStrike">
                <a:solidFill>
                  <a:srgbClr val="3F3F3F"/>
                </a:solidFill>
                <a:latin typeface="Calibri"/>
                <a:ea typeface="Calibri"/>
                <a:cs typeface="Calibri"/>
                <a:sym typeface="Calibri"/>
              </a:rPr>
              <a:t>Except for large restricted budget items – what is raised in the school year should be spent on the school year.</a:t>
            </a:r>
            <a:endParaRPr b="0" i="0" sz="1800" u="none" strike="noStrike">
              <a:solidFill>
                <a:srgbClr val="E48312"/>
              </a:solidFill>
              <a:latin typeface="Calibri"/>
              <a:ea typeface="Calibri"/>
              <a:cs typeface="Calibri"/>
              <a:sym typeface="Calibri"/>
            </a:endParaRPr>
          </a:p>
          <a:p>
            <a:pPr indent="0" lvl="0" marL="114300" rtl="0" algn="l">
              <a:lnSpc>
                <a:spcPct val="115000"/>
              </a:lnSpc>
              <a:spcBef>
                <a:spcPts val="1400"/>
              </a:spcBef>
              <a:spcAft>
                <a:spcPts val="0"/>
              </a:spcAft>
              <a:buSzPts val="1800"/>
              <a:buNone/>
            </a:pPr>
            <a:r>
              <a:rPr b="0" i="0" lang="en" sz="1800" u="none" strike="noStrike">
                <a:solidFill>
                  <a:srgbClr val="3F3F3F"/>
                </a:solidFill>
                <a:latin typeface="Calibri"/>
                <a:ea typeface="Calibri"/>
                <a:cs typeface="Calibri"/>
                <a:sym typeface="Calibri"/>
              </a:rPr>
              <a:t>Your balance at the end of the year is part of your budget.  It is listed on your budget.</a:t>
            </a:r>
            <a:endParaRPr b="0" i="0" sz="1800" u="none" strike="noStrike">
              <a:solidFill>
                <a:srgbClr val="E48312"/>
              </a:solidFill>
              <a:latin typeface="Calibri"/>
              <a:ea typeface="Calibri"/>
              <a:cs typeface="Calibri"/>
              <a:sym typeface="Calibri"/>
            </a:endParaRPr>
          </a:p>
          <a:p>
            <a:pPr indent="0" lvl="0" marL="114300" rtl="0" algn="l">
              <a:lnSpc>
                <a:spcPct val="115000"/>
              </a:lnSpc>
              <a:spcBef>
                <a:spcPts val="1400"/>
              </a:spcBef>
              <a:spcAft>
                <a:spcPts val="0"/>
              </a:spcAft>
              <a:buSzPts val="1800"/>
              <a:buNone/>
            </a:pPr>
            <a:r>
              <a:rPr b="0" i="0" lang="en" sz="1800" u="none" strike="noStrike">
                <a:solidFill>
                  <a:srgbClr val="3F3F3F"/>
                </a:solidFill>
                <a:latin typeface="Calibri"/>
                <a:ea typeface="Calibri"/>
                <a:cs typeface="Calibri"/>
                <a:sym typeface="Calibri"/>
              </a:rPr>
              <a:t>The Income and Expenses must equal zero when your budget is created.</a:t>
            </a:r>
            <a:endParaRPr b="0" i="0" sz="1800" u="none" strike="noStrike">
              <a:solidFill>
                <a:srgbClr val="E48312"/>
              </a:solidFill>
              <a:latin typeface="Calibri"/>
              <a:ea typeface="Calibri"/>
              <a:cs typeface="Calibri"/>
              <a:sym typeface="Calibri"/>
            </a:endParaRPr>
          </a:p>
        </p:txBody>
      </p:sp>
      <p:pic>
        <p:nvPicPr>
          <p:cNvPr descr="Related image" id="112" name="Google Shape;112;p9"/>
          <p:cNvPicPr preferRelativeResize="0"/>
          <p:nvPr/>
        </p:nvPicPr>
        <p:blipFill rotWithShape="1">
          <a:blip r:embed="rId3">
            <a:alphaModFix/>
          </a:blip>
          <a:srcRect b="0" l="0" r="0" t="0"/>
          <a:stretch/>
        </p:blipFill>
        <p:spPr>
          <a:xfrm>
            <a:off x="2860964" y="3482371"/>
            <a:ext cx="3526848" cy="16031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Autumn Neagle</dc:creator>
</cp:coreProperties>
</file>